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88" r:id="rId6"/>
    <p:sldId id="318" r:id="rId7"/>
    <p:sldId id="327" r:id="rId8"/>
    <p:sldId id="325" r:id="rId9"/>
    <p:sldId id="328" r:id="rId10"/>
    <p:sldId id="335" r:id="rId11"/>
    <p:sldId id="302" r:id="rId12"/>
    <p:sldId id="336" r:id="rId13"/>
    <p:sldId id="337" r:id="rId14"/>
    <p:sldId id="338" r:id="rId15"/>
    <p:sldId id="342" r:id="rId16"/>
    <p:sldId id="339" r:id="rId17"/>
    <p:sldId id="343" r:id="rId18"/>
    <p:sldId id="344" r:id="rId19"/>
    <p:sldId id="346" r:id="rId20"/>
    <p:sldId id="347" r:id="rId21"/>
    <p:sldId id="348" r:id="rId22"/>
    <p:sldId id="349" r:id="rId23"/>
    <p:sldId id="259" r:id="rId24"/>
    <p:sldId id="322" r:id="rId25"/>
    <p:sldId id="350" r:id="rId26"/>
  </p:sldIdLst>
  <p:sldSz cx="16257270" cy="11941175"/>
  <p:notesSz cx="6858000" cy="9996170"/>
  <p:defaultTextStyle>
    <a:defPPr>
      <a:defRPr lang="en-GB"/>
    </a:defPPr>
    <a:lvl1pPr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742950" indent="-285750"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1143000" indent="-228600"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1600200" indent="-228600"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2057400" indent="-228600"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A4AFC6"/>
    <a:srgbClr val="425A7C"/>
    <a:srgbClr val="375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2" autoAdjust="0"/>
    <p:restoredTop sz="91551" autoAdjust="0"/>
  </p:normalViewPr>
  <p:slideViewPr>
    <p:cSldViewPr>
      <p:cViewPr varScale="1">
        <p:scale>
          <a:sx n="59" d="100"/>
          <a:sy n="59" d="100"/>
        </p:scale>
        <p:origin x="608" y="192"/>
      </p:cViewPr>
      <p:guideLst>
        <p:guide orient="horz" pos="2121"/>
        <p:guide pos="2908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59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9964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858000" cy="99964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858000" cy="99964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3886200" y="0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77888" y="749300"/>
            <a:ext cx="5099050" cy="3744913"/>
          </a:xfrm>
          <a:prstGeom prst="rect">
            <a:avLst/>
          </a:prstGeom>
          <a:noFill/>
          <a:ln w="9525">
            <a:noFill/>
            <a:rou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4438" cy="449262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92160" tIns="46080" rIns="92160" bIns="46080" numCol="1" anchor="t" anchorCtr="0" compatLnSpc="1"/>
          <a:lstStyle/>
          <a:p>
            <a:pPr lvl="0"/>
            <a:endParaRPr lang="en-US" smtClean="0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9496425"/>
            <a:ext cx="2967038" cy="49530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92160" tIns="46080" rIns="92160" bIns="46080" numCol="1" anchor="b" anchorCtr="0" compatLnSpc="1"/>
          <a:lstStyle>
            <a:lvl1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fld id="{0B6B6CF5-286E-4287-A93F-54D3B0346721}" type="slidenum">
              <a:rPr lang="de-DE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5208F850-FAAB-445F-AEBA-430165F93D14}" type="slidenum">
              <a:rPr lang="de-DE"/>
            </a:fld>
            <a:endParaRPr lang="de-DE"/>
          </a:p>
        </p:txBody>
      </p:sp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F0358E7F-FA25-4E25-89EC-CB69162EAFD6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315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6025" cy="4587875"/>
          </a:xfrm>
          <a:prstGeom prst="rect">
            <a:avLst/>
          </a:prstGeom>
          <a:noFill/>
          <a:ln>
            <a:rou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Backgrounds:</a:t>
            </a:r>
            <a:r>
              <a:rPr kumimoji="1" lang="zh-CN" altLang="en-US" dirty="0">
                <a:latin typeface="Calibri"/>
                <a:cs typeface="Calibri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Crowdsourcing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increasingly being used as a means to tackle problems requiring human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intelligence.</a:t>
            </a:r>
            <a:r>
              <a:rPr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One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of the primary concerns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that of quality and reliability of the results produced. </a:t>
            </a:r>
            <a:endParaRPr lang="zh-CN" alt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Backgrounds:</a:t>
            </a:r>
            <a:r>
              <a:rPr kumimoji="1" lang="zh-CN" altLang="en-US" dirty="0">
                <a:latin typeface="Calibri"/>
                <a:cs typeface="Calibri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Crowdsourcing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increasingly being used as a means to tackle problems requiring human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intelligence.</a:t>
            </a:r>
            <a:r>
              <a:rPr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One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of the primary concerns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that of quality and reliability of the results produced. </a:t>
            </a:r>
            <a:endParaRPr lang="zh-CN" alt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marL="0" indent="0" algn="just">
              <a:buFont typeface="Wingdings" charset="2"/>
              <a:buNone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Problems: 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Symbol" charset="2"/>
              <a:buChar char="-"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When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it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comes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to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classifying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typically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err="1" smtClean="0">
                <a:latin typeface="Calibri"/>
                <a:cs typeface="Calibri"/>
                <a:sym typeface="+mn-ea"/>
              </a:rPr>
              <a:t>crowsourced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tasks,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existing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works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fall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short.</a:t>
            </a:r>
            <a:endParaRPr kumimoji="1" lang="zh-CN" altLang="en-US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Symbol" charset="2"/>
              <a:buChar char="-"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Some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crowd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workers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often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lack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awareness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about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their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true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level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competence.</a:t>
            </a:r>
            <a:endParaRPr kumimoji="1" lang="zh-CN" altLang="en-US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Symbol" charset="2"/>
              <a:buChar char="-"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There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is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need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for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quality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control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mechanisms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to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prevent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deployed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tasks. 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kumimoji="1" lang="en-US" altLang="zh-CN" dirty="0" smtClean="0">
              <a:latin typeface="Calibri"/>
              <a:cs typeface="Calibri"/>
              <a:sym typeface="+mn-ea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Goals: To improve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effectiveness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crowdsourcing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paradigm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by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inducing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competence-based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self-selection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err="1" smtClean="0">
                <a:latin typeface="Calibri"/>
                <a:cs typeface="Calibri"/>
                <a:sym typeface="+mn-ea"/>
              </a:rPr>
              <a:t>microtasks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among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crowd.</a:t>
            </a:r>
            <a:endParaRPr lang="en-US" dirty="0">
              <a:ea typeface="MS Gothic" charset="-128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marL="457200" indent="-457200" algn="just">
              <a:buFont typeface="Wingdings" charset="2"/>
              <a:buChar char="n"/>
            </a:pP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Workers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should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to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be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aware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of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their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limitations,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before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they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participate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in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microtasks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.</a:t>
            </a:r>
            <a:endParaRPr kumimoji="1" lang="zh-CN" alt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kumimoji="1" lang="zh-CN" altLang="en-US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algn="just">
              <a:buFont typeface="Wingdings" charset="2"/>
              <a:buChar char="n"/>
            </a:pP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We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assume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that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workers can better select </a:t>
            </a:r>
            <a:r>
              <a:rPr lang="en-US" altLang="zh-CN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microtasks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which are suitable to their competence. </a:t>
            </a:r>
            <a:endParaRPr lang="en-US" altLang="zh-CN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algn="just">
              <a:buFont typeface="Wingdings" charset="2"/>
              <a:buNone/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marL="457200" indent="-457200" algn="just">
              <a:buFont typeface="Wingdings" charset="2"/>
              <a:buChar char="n"/>
            </a:pP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Workers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should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to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be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aware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of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their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limitations,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before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they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participate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in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microtasks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.</a:t>
            </a:r>
            <a:endParaRPr kumimoji="1" lang="zh-CN" alt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kumimoji="1" lang="zh-CN" altLang="en-US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algn="just">
              <a:buFont typeface="Wingdings" charset="2"/>
              <a:buChar char="n"/>
            </a:pP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We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assume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that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workers can better select </a:t>
            </a:r>
            <a:r>
              <a:rPr lang="en-US" altLang="zh-CN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microtasks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which are suitable to their competence. </a:t>
            </a:r>
            <a:endParaRPr lang="en-US" altLang="zh-CN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algn="just">
              <a:buFont typeface="Wingdings" charset="2"/>
              <a:buNone/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19200" y="3709988"/>
            <a:ext cx="13819188" cy="25590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438400" y="6765925"/>
            <a:ext cx="11380788" cy="30527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10719E-6429-4374-AD44-1E3398C64A66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5F81C4B-8A54-4CA8-9E1D-A0571E48CD6D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11985625" y="2654300"/>
            <a:ext cx="3724275" cy="84867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12800" y="2654300"/>
            <a:ext cx="11020425" cy="848677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A811740-419D-4B8E-804E-87753C166C13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19200" y="3709988"/>
            <a:ext cx="13819188" cy="25590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438400" y="6765925"/>
            <a:ext cx="11380788" cy="30527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84288" y="7673975"/>
            <a:ext cx="13819187" cy="23717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284288" y="5060950"/>
            <a:ext cx="13819187" cy="261302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12800" y="3848100"/>
            <a:ext cx="7372350" cy="729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337550" y="3848100"/>
            <a:ext cx="7372350" cy="729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800" y="477838"/>
            <a:ext cx="14631988" cy="19907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12800" y="2673350"/>
            <a:ext cx="7183438" cy="1112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12800" y="3786188"/>
            <a:ext cx="7183438" cy="68802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8258175" y="2673350"/>
            <a:ext cx="7186613" cy="1112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8258175" y="3786188"/>
            <a:ext cx="7186613" cy="68802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800" y="474663"/>
            <a:ext cx="5348288" cy="20240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356350" y="474663"/>
            <a:ext cx="9088438" cy="101917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2498725"/>
            <a:ext cx="5348288" cy="81676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1E1487A-F3E6-4889-AAC5-7B8C593E0F01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86113" y="8358188"/>
            <a:ext cx="9755187" cy="9874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186113" y="1066800"/>
            <a:ext cx="9755187" cy="7164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186113" y="9345613"/>
            <a:ext cx="9755187" cy="1401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11985625" y="2654300"/>
            <a:ext cx="3724275" cy="84867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12800" y="2654300"/>
            <a:ext cx="11020425" cy="848677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84288" y="7673975"/>
            <a:ext cx="13819187" cy="23717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284288" y="5060950"/>
            <a:ext cx="13819187" cy="261302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DBBCFC1-2032-4DEC-9FB0-3340673ED5CF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12800" y="3848100"/>
            <a:ext cx="7372350" cy="729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337550" y="3848100"/>
            <a:ext cx="7372350" cy="729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70EA0E4-D16C-41DC-8E8A-7870F1DDFAF1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800" y="477838"/>
            <a:ext cx="14631988" cy="19907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12800" y="2673350"/>
            <a:ext cx="7183438" cy="1112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12800" y="3786188"/>
            <a:ext cx="7183438" cy="68802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8258175" y="2673350"/>
            <a:ext cx="7186613" cy="1112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8258175" y="3786188"/>
            <a:ext cx="7186613" cy="68802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0088EA-86D2-4286-9D5D-7F90A4534FAB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DB509DA-56EC-451F-BF8A-3E7C34DD349E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D2EC18-E008-4684-BF0B-8A73BFCA41BC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800" y="474663"/>
            <a:ext cx="5348288" cy="20240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356350" y="474663"/>
            <a:ext cx="9088438" cy="101917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2498725"/>
            <a:ext cx="5348288" cy="81676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8FE864D-E7B7-444F-87D6-99568D95D09D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86113" y="8358188"/>
            <a:ext cx="9755187" cy="9874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186113" y="1066800"/>
            <a:ext cx="9755187" cy="7164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186113" y="9345613"/>
            <a:ext cx="9755187" cy="1401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0B7C310-96F6-4C07-89D2-B3F6DAC6246A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2654300"/>
            <a:ext cx="14897100" cy="152717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90000" tIns="46800" rIns="90000" bIns="46800" numCol="1" anchor="ctr" anchorCtr="0" compatLnSpc="1"/>
          <a:lstStyle/>
          <a:p>
            <a:pPr lvl="0"/>
            <a:r>
              <a:rPr lang="en-GB" smtClean="0"/>
              <a:t>Klicken Sie, um das Format des Titeltextes zu bearbeiten</a:t>
            </a:r>
            <a:endParaRPr lang="en-GB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3848100"/>
            <a:ext cx="14897100" cy="729297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/>
          <a:p>
            <a:pPr lvl="0"/>
            <a:r>
              <a:rPr lang="en-GB" smtClean="0"/>
              <a:t>Klicken Sie, um die Formate des Gliederungstextes zu bearbeiten</a:t>
            </a:r>
            <a:endParaRPr lang="en-GB" smtClean="0"/>
          </a:p>
          <a:p>
            <a:pPr lvl="1"/>
            <a:r>
              <a:rPr lang="en-GB" smtClean="0"/>
              <a:t>Zweite Gliederungsebene</a:t>
            </a:r>
            <a:endParaRPr lang="en-GB" smtClean="0"/>
          </a:p>
          <a:p>
            <a:pPr lvl="2"/>
            <a:r>
              <a:rPr lang="en-GB" smtClean="0"/>
              <a:t>Dritte Gliederungsebene</a:t>
            </a:r>
            <a:endParaRPr lang="en-GB" smtClean="0"/>
          </a:p>
          <a:p>
            <a:pPr lvl="3"/>
            <a:r>
              <a:rPr lang="en-GB" smtClean="0"/>
              <a:t>Vierte Gliederungsebene</a:t>
            </a:r>
            <a:endParaRPr lang="en-GB" smtClean="0"/>
          </a:p>
          <a:p>
            <a:pPr lvl="4"/>
            <a:r>
              <a:rPr lang="en-GB" smtClean="0"/>
              <a:t>Fünfte Gliederungsebene</a:t>
            </a:r>
            <a:endParaRPr lang="en-GB" smtClean="0"/>
          </a:p>
          <a:p>
            <a:pPr lvl="4"/>
            <a:r>
              <a:rPr lang="en-GB" smtClean="0"/>
              <a:t>Sechste Gliederungsebene</a:t>
            </a:r>
            <a:endParaRPr lang="en-GB" smtClean="0"/>
          </a:p>
          <a:p>
            <a:pPr lvl="4"/>
            <a:r>
              <a:rPr lang="en-GB" smtClean="0"/>
              <a:t>Siebente Gliederungsebene</a:t>
            </a:r>
            <a:endParaRPr lang="en-GB" smtClean="0"/>
          </a:p>
          <a:p>
            <a:pPr lvl="4"/>
            <a:r>
              <a:rPr lang="en-GB" smtClean="0"/>
              <a:t>Achte Gliederungsebene</a:t>
            </a:r>
            <a:endParaRPr lang="en-GB" smtClean="0"/>
          </a:p>
          <a:p>
            <a:pPr lvl="4"/>
            <a:r>
              <a:rPr lang="en-GB" smtClean="0"/>
              <a:t>Neunte Gliederungsebene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2125325" y="11544300"/>
            <a:ext cx="2435225" cy="439738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>
            <a:lvl1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800">
                <a:solidFill>
                  <a:srgbClr val="000000"/>
                </a:solidFill>
                <a:latin typeface="Trebuchet MS" pitchFamily="32" charset="0"/>
              </a:defRPr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6908800" y="11544300"/>
            <a:ext cx="5549900" cy="43180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>
            <a:lvl1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800">
                <a:solidFill>
                  <a:srgbClr val="000000"/>
                </a:solidFill>
                <a:latin typeface="Trebuchet MS" pitchFamily="32" charset="0"/>
              </a:defRPr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14022388" y="11544300"/>
            <a:ext cx="1687512" cy="44291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>
            <a:lvl1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800">
                <a:solidFill>
                  <a:srgbClr val="000000"/>
                </a:solidFill>
                <a:latin typeface="Trebuchet MS" pitchFamily="32" charset="0"/>
              </a:defRPr>
            </a:lvl1pPr>
          </a:lstStyle>
          <a:p>
            <a:fld id="{6B945A0B-F03B-4AE3-ADB9-46425DACDD45}" type="slidenum">
              <a:rPr lang="de-DE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+mj-lt"/>
          <a:ea typeface="+mj-ea"/>
          <a:cs typeface="+mj-cs"/>
        </a:defRPr>
      </a:lvl1pPr>
      <a:lvl2pPr marL="742950" indent="-28575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2pPr>
      <a:lvl3pPr marL="11430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3pPr>
      <a:lvl4pPr marL="16002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4pPr>
      <a:lvl5pPr marL="20574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5pPr>
      <a:lvl6pPr marL="25146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6pPr>
      <a:lvl7pPr marL="29718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7pPr>
      <a:lvl8pPr marL="34290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8pPr>
      <a:lvl9pPr marL="38862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9pPr>
    </p:titleStyle>
    <p:bodyStyle>
      <a:lvl1pPr marL="342900" indent="-342900" algn="l" defTabSz="448945" rtl="0" eaLnBrk="0" fontAlgn="base" hangingPunct="0">
        <a:spcBef>
          <a:spcPts val="9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7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8945" rtl="0" eaLnBrk="0" fontAlgn="base" hangingPunct="0"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400">
          <a:solidFill>
            <a:srgbClr val="000000"/>
          </a:solidFill>
          <a:latin typeface="+mn-lt"/>
          <a:ea typeface="+mn-ea"/>
        </a:defRPr>
      </a:lvl2pPr>
      <a:lvl3pPr marL="1143000" indent="-228600" algn="l" defTabSz="448945" rtl="0" eaLnBrk="0" fontAlgn="base" hangingPunct="0"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400">
          <a:solidFill>
            <a:srgbClr val="000000"/>
          </a:solidFill>
          <a:latin typeface="+mn-lt"/>
          <a:ea typeface="+mn-ea"/>
        </a:defRPr>
      </a:lvl3pPr>
      <a:lvl4pPr marL="16002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4pPr>
      <a:lvl5pPr marL="20574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5pPr>
      <a:lvl6pPr marL="25146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6pPr>
      <a:lvl7pPr marL="29718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7pPr>
      <a:lvl8pPr marL="34290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8pPr>
      <a:lvl9pPr marL="38862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2654300"/>
            <a:ext cx="14897100" cy="15287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ctr" anchorCtr="0" compatLnSpc="1"/>
          <a:lstStyle/>
          <a:p>
            <a:pPr lvl="0"/>
            <a:r>
              <a:rPr lang="en-GB" smtClean="0"/>
              <a:t>Klicken Sie, um das Format des Titeltextes zu bearbeiten</a:t>
            </a:r>
            <a:endParaRPr lang="en-GB" smtClean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3848100"/>
            <a:ext cx="14897100" cy="729297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/>
          <a:p>
            <a:pPr lvl="0"/>
            <a:r>
              <a:rPr lang="en-GB" smtClean="0"/>
              <a:t>Klicken Sie, um die Formate des Gliederungstextes zu bearbeiten</a:t>
            </a:r>
            <a:endParaRPr lang="en-GB" smtClean="0"/>
          </a:p>
          <a:p>
            <a:pPr lvl="1"/>
            <a:r>
              <a:rPr lang="en-GB" smtClean="0"/>
              <a:t>Zweite Gliederungsebene</a:t>
            </a:r>
            <a:endParaRPr lang="en-GB" smtClean="0"/>
          </a:p>
          <a:p>
            <a:pPr lvl="2"/>
            <a:r>
              <a:rPr lang="en-GB" smtClean="0"/>
              <a:t>Dritte Gliederungsebene</a:t>
            </a:r>
            <a:endParaRPr lang="en-GB" smtClean="0"/>
          </a:p>
          <a:p>
            <a:pPr lvl="3"/>
            <a:r>
              <a:rPr lang="en-GB" smtClean="0"/>
              <a:t>Vierte Gliederungsebene</a:t>
            </a:r>
            <a:endParaRPr lang="en-GB" smtClean="0"/>
          </a:p>
          <a:p>
            <a:pPr lvl="4"/>
            <a:r>
              <a:rPr lang="en-GB" smtClean="0"/>
              <a:t>Fünfte Gliederungsebene</a:t>
            </a:r>
            <a:endParaRPr lang="en-GB" smtClean="0"/>
          </a:p>
          <a:p>
            <a:pPr lvl="4"/>
            <a:r>
              <a:rPr lang="en-GB" smtClean="0"/>
              <a:t>Sechste Gliederungsebene</a:t>
            </a:r>
            <a:endParaRPr lang="en-GB" smtClean="0"/>
          </a:p>
          <a:p>
            <a:pPr lvl="4"/>
            <a:r>
              <a:rPr lang="en-GB" smtClean="0"/>
              <a:t>Siebente Gliederungsebene</a:t>
            </a:r>
            <a:endParaRPr lang="en-GB" smtClean="0"/>
          </a:p>
          <a:p>
            <a:pPr lvl="4"/>
            <a:r>
              <a:rPr lang="en-GB" smtClean="0"/>
              <a:t>Achte Gliederungsebene</a:t>
            </a:r>
            <a:endParaRPr lang="en-GB" smtClean="0"/>
          </a:p>
          <a:p>
            <a:pPr lvl="4"/>
            <a:r>
              <a:rPr lang="en-GB" smtClean="0"/>
              <a:t>Neunte Gliederungsebene</a:t>
            </a:r>
            <a:endParaRPr lang="en-GB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+mj-lt"/>
          <a:ea typeface="+mj-ea"/>
          <a:cs typeface="+mj-cs"/>
        </a:defRPr>
      </a:lvl1pPr>
      <a:lvl2pPr marL="742950" indent="-28575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2pPr>
      <a:lvl3pPr marL="11430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3pPr>
      <a:lvl4pPr marL="16002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4pPr>
      <a:lvl5pPr marL="20574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5pPr>
      <a:lvl6pPr marL="25146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6pPr>
      <a:lvl7pPr marL="29718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7pPr>
      <a:lvl8pPr marL="34290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8pPr>
      <a:lvl9pPr marL="38862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9pPr>
    </p:titleStyle>
    <p:bodyStyle>
      <a:lvl1pPr marL="342900" indent="-342900" algn="l" defTabSz="448945" rtl="0" eaLnBrk="0" fontAlgn="base" hangingPunct="0">
        <a:spcBef>
          <a:spcPts val="9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7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8945" rtl="0" eaLnBrk="0" fontAlgn="base" hangingPunct="0"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400">
          <a:solidFill>
            <a:srgbClr val="000000"/>
          </a:solidFill>
          <a:latin typeface="+mn-lt"/>
          <a:ea typeface="+mn-ea"/>
        </a:defRPr>
      </a:lvl2pPr>
      <a:lvl3pPr marL="1143000" indent="-228600" algn="l" defTabSz="448945" rtl="0" eaLnBrk="0" fontAlgn="base" hangingPunct="0"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400">
          <a:solidFill>
            <a:srgbClr val="000000"/>
          </a:solidFill>
          <a:latin typeface="+mn-lt"/>
          <a:ea typeface="+mn-ea"/>
        </a:defRPr>
      </a:lvl3pPr>
      <a:lvl4pPr marL="16002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4pPr>
      <a:lvl5pPr marL="20574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5pPr>
      <a:lvl6pPr marL="25146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6pPr>
      <a:lvl7pPr marL="29718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7pPr>
      <a:lvl8pPr marL="34290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8pPr>
      <a:lvl9pPr marL="38862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0" y="7900988"/>
            <a:ext cx="16257588" cy="120251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66"/>
            </a:solidFill>
            <a:round/>
          </a:ln>
          <a:effectLst/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2125325" y="11544300"/>
            <a:ext cx="2439988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lang="de-DE" sz="1800" dirty="0" smtClean="0">
                <a:solidFill>
                  <a:srgbClr val="000000"/>
                </a:solidFill>
                <a:latin typeface="Trebuchet MS" pitchFamily="32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Trebuchet MS" pitchFamily="32" charset="0"/>
              </a:rPr>
              <a:t>8</a:t>
            </a:r>
            <a:r>
              <a:rPr lang="de-DE" sz="1800" dirty="0" smtClean="0">
                <a:solidFill>
                  <a:srgbClr val="000000"/>
                </a:solidFill>
                <a:latin typeface="Trebuchet MS" pitchFamily="32" charset="0"/>
              </a:rPr>
              <a:t>. J</a:t>
            </a:r>
            <a:r>
              <a:rPr lang="en-US" altLang="zh-CN" sz="1800" dirty="0" err="1" smtClean="0">
                <a:solidFill>
                  <a:srgbClr val="000000"/>
                </a:solidFill>
                <a:latin typeface="Trebuchet MS" pitchFamily="32" charset="0"/>
              </a:rPr>
              <a:t>anuary</a:t>
            </a:r>
            <a:r>
              <a:rPr lang="de-DE" sz="1800" dirty="0" smtClean="0">
                <a:solidFill>
                  <a:srgbClr val="000000"/>
                </a:solidFill>
                <a:latin typeface="Trebuchet MS" pitchFamily="32" charset="0"/>
              </a:rPr>
              <a:t> 201</a:t>
            </a:r>
            <a:r>
              <a:rPr lang="en-US" altLang="zh-CN" sz="1800" dirty="0" smtClean="0">
                <a:solidFill>
                  <a:srgbClr val="000000"/>
                </a:solidFill>
                <a:latin typeface="Trebuchet MS" pitchFamily="32" charset="0"/>
              </a:rPr>
              <a:t>6</a:t>
            </a:r>
            <a:endParaRPr lang="de-DE" sz="1800" dirty="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A63D596B-DBEF-4DA9-9B3B-877F1C110A92}" type="slidenum">
              <a:rPr lang="de-DE" sz="1800">
                <a:solidFill>
                  <a:srgbClr val="000000"/>
                </a:solidFill>
                <a:latin typeface="Trebuchet MS" pitchFamily="32" charset="0"/>
              </a:rPr>
            </a:fld>
            <a:endParaRPr lang="de-DE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0" y="3608387"/>
            <a:ext cx="16257588" cy="1756508"/>
          </a:xfrm>
          <a:prstGeom prst="rect">
            <a:avLst/>
          </a:prstGeom>
          <a:solidFill>
            <a:srgbClr val="FFFFFF"/>
          </a:solidFill>
          <a:ln w="9525">
            <a:noFill/>
            <a:rou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</a:tabLst>
            </a:pP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Inducing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competence-based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self-selection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err="1" smtClean="0">
                <a:solidFill>
                  <a:srgbClr val="000000"/>
                </a:solidFill>
                <a:latin typeface="Calibri"/>
                <a:cs typeface="Calibri"/>
              </a:rPr>
              <a:t>microtasks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Crowd</a:t>
            </a:r>
            <a:endParaRPr lang="en-US" sz="5400" b="1" dirty="0">
              <a:latin typeface="Calibri"/>
              <a:cs typeface="Calibri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4133850" y="7900988"/>
            <a:ext cx="8186738" cy="120251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lang="en-US" altLang="zh-CN" u="sng" dirty="0" err="1" smtClean="0">
                <a:solidFill>
                  <a:srgbClr val="000000"/>
                </a:solidFill>
                <a:latin typeface="Calibri"/>
                <a:cs typeface="Calibri"/>
              </a:rPr>
              <a:t>Zijian</a:t>
            </a:r>
            <a:r>
              <a:rPr lang="zh-CN" altLang="en-US" u="sng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u="sng" dirty="0" smtClean="0">
                <a:solidFill>
                  <a:srgbClr val="000000"/>
                </a:solidFill>
                <a:latin typeface="Calibri"/>
                <a:cs typeface="Calibri"/>
              </a:rPr>
              <a:t>Zhang</a:t>
            </a:r>
            <a:endParaRPr lang="zh-CN" altLang="en-US" u="sng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lang="de-DE" u="sng" dirty="0" err="1" smtClean="0">
                <a:solidFill>
                  <a:srgbClr val="000000"/>
                </a:solidFill>
                <a:latin typeface="Calibri"/>
                <a:cs typeface="Calibri"/>
              </a:rPr>
              <a:t>Jingzhe</a:t>
            </a:r>
            <a:r>
              <a:rPr lang="de-DE" u="sng" dirty="0" smtClean="0">
                <a:solidFill>
                  <a:srgbClr val="000000"/>
                </a:solidFill>
                <a:latin typeface="Calibri"/>
                <a:cs typeface="Calibri"/>
              </a:rPr>
              <a:t> Ding</a:t>
            </a:r>
            <a:endParaRPr lang="de-DE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lang="de-DE" dirty="0" smtClean="0">
                <a:solidFill>
                  <a:srgbClr val="000000"/>
                </a:solidFill>
                <a:latin typeface="Calibri"/>
                <a:cs typeface="Calibri"/>
              </a:rPr>
              <a:t>Mentor:</a:t>
            </a:r>
            <a:r>
              <a:rPr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Ujwal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Gadiraju</a:t>
            </a:r>
            <a:endParaRPr lang="de-DE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1.3.png1.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80803" y="2864168"/>
            <a:ext cx="10019665" cy="7152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1.4.png1.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80803" y="2885758"/>
            <a:ext cx="10019665" cy="7109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1.5.png1.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43668" y="2885758"/>
            <a:ext cx="9893935" cy="7109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26244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图片 1" descr="E:\Users\Assassin\workspace\web_technologien\ppt_graphics\2.1.png2.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33868" y="2912746"/>
            <a:ext cx="9893935" cy="70554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26244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图片 1" descr="E:\Users\Assassin\workspace\web_technologien\ppt_graphics\2.2.png2.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02448" y="2912746"/>
            <a:ext cx="9756775" cy="70554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26244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图片 1" descr="E:\Users\Assassin\workspace\web_technologien\ppt_graphics\2.3.png2.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12926" y="2912746"/>
            <a:ext cx="9735820" cy="70554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1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435" y="2846070"/>
            <a:ext cx="10058400" cy="7188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1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435" y="2846070"/>
            <a:ext cx="10058400" cy="7188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3.1.png3.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72865" y="2871153"/>
            <a:ext cx="10035540" cy="71386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3.2.png3.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55390" y="3026728"/>
            <a:ext cx="9965690" cy="4389120"/>
          </a:xfrm>
          <a:prstGeom prst="rect">
            <a:avLst/>
          </a:prstGeom>
        </p:spPr>
      </p:pic>
      <p:sp>
        <p:nvSpPr>
          <p:cNvPr id="5" name="圆角右箭头 4"/>
          <p:cNvSpPr/>
          <p:nvPr/>
        </p:nvSpPr>
        <p:spPr>
          <a:xfrm flipV="1">
            <a:off x="4091305" y="7049135"/>
            <a:ext cx="6485255" cy="4045585"/>
          </a:xfrm>
          <a:prstGeom prst="bentArrow">
            <a:avLst>
              <a:gd name="adj1" fmla="val 5101"/>
              <a:gd name="adj2" fmla="val 7683"/>
              <a:gd name="adj3" fmla="val 7942"/>
              <a:gd name="adj4" fmla="val 43750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kumimoji="0" lang="en-GB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37835" y="8713470"/>
            <a:ext cx="388366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Ajax: {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"workerID": xxxx,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"competent": true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386185" y="9018270"/>
            <a:ext cx="1295400" cy="2209800"/>
            <a:chOff x="18441" y="14202"/>
            <a:chExt cx="2040" cy="3480"/>
          </a:xfrm>
        </p:grpSpPr>
        <p:sp>
          <p:nvSpPr>
            <p:cNvPr id="8" name="立方体 7"/>
            <p:cNvSpPr/>
            <p:nvPr/>
          </p:nvSpPr>
          <p:spPr>
            <a:xfrm>
              <a:off x="18441" y="14202"/>
              <a:ext cx="2040" cy="3480"/>
            </a:xfrm>
            <a:prstGeom prst="cube">
              <a:avLst/>
            </a:prstGeom>
            <a:solidFill>
              <a:srgbClr val="A4AFC6"/>
            </a:solidFill>
            <a:ln w="9525" cap="flat" cmpd="sng" algn="ctr">
              <a:solidFill>
                <a:srgbClr val="A4AF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  <p:sp>
          <p:nvSpPr>
            <p:cNvPr id="9" name="流程图: 过程 8"/>
            <p:cNvSpPr/>
            <p:nvPr/>
          </p:nvSpPr>
          <p:spPr>
            <a:xfrm>
              <a:off x="18761" y="15042"/>
              <a:ext cx="960" cy="120"/>
            </a:xfrm>
            <a:prstGeom prst="flowChartProcess">
              <a:avLst/>
            </a:prstGeom>
            <a:solidFill>
              <a:srgbClr val="425A7C"/>
            </a:solidFill>
            <a:ln w="9525" cap="flat" cmpd="sng" algn="ctr">
              <a:solidFill>
                <a:schemeClr val="accent4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18761" y="15422"/>
              <a:ext cx="960" cy="120"/>
            </a:xfrm>
            <a:prstGeom prst="flowChartProcess">
              <a:avLst/>
            </a:prstGeom>
            <a:solidFill>
              <a:srgbClr val="425A7C"/>
            </a:solidFill>
            <a:ln w="9525" cap="flat" cmpd="sng" algn="ctr">
              <a:solidFill>
                <a:schemeClr val="accent4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  <p:sp>
          <p:nvSpPr>
            <p:cNvPr id="11" name="流程图: 过程 10"/>
            <p:cNvSpPr/>
            <p:nvPr/>
          </p:nvSpPr>
          <p:spPr>
            <a:xfrm>
              <a:off x="18761" y="15802"/>
              <a:ext cx="960" cy="120"/>
            </a:xfrm>
            <a:prstGeom prst="flowChartProcess">
              <a:avLst/>
            </a:prstGeom>
            <a:solidFill>
              <a:srgbClr val="425A7C"/>
            </a:solidFill>
            <a:ln w="9525" cap="flat" cmpd="sng" algn="ctr">
              <a:solidFill>
                <a:schemeClr val="accent4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9521" y="16482"/>
              <a:ext cx="240" cy="240"/>
            </a:xfrm>
            <a:prstGeom prst="ellipse">
              <a:avLst/>
            </a:prstGeom>
            <a:solidFill>
              <a:srgbClr val="37528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112500" y="8456930"/>
            <a:ext cx="184277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Filter Server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042194" y="21605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Outline</a:t>
            </a:r>
            <a:endParaRPr lang="en-US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0394" y="3303587"/>
            <a:ext cx="12725400" cy="668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kumimoji="1" lang="en-US" altLang="zh-CN" sz="6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Backgrounds, Problems and Goals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6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Basic </a:t>
            </a:r>
            <a:r>
              <a:rPr kumimoji="1" lang="en-US" altLang="zh-CN" sz="6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Ideas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6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 algn="l"/>
            <a:r>
              <a:rPr kumimoji="1" lang="en-US" altLang="zh-CN" sz="6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	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 algn="l">
              <a:buFont typeface="Wingdings" charset="2"/>
              <a:buChar char="Ø"/>
            </a:pPr>
            <a:r>
              <a:rPr kumimoji="1" lang="en-US" altLang="zh-CN" sz="6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Conclusion and Works in the future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de-DE" sz="1800">
                <a:solidFill>
                  <a:srgbClr val="000000"/>
                </a:solidFill>
                <a:latin typeface="Trebuchet MS" pitchFamily="32" charset="0"/>
              </a:rPr>
            </a:fld>
            <a:endParaRPr lang="de-DE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4070" y="2160270"/>
            <a:ext cx="7318375" cy="66802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Conclusion and Future work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49986" y="84664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80394" y="3303587"/>
            <a:ext cx="12725400" cy="6681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Other type of variations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Fufill the pre-tests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Appliance of the filter-server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Shoot the experiment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....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de-DE" sz="1800">
                <a:solidFill>
                  <a:srgbClr val="000000"/>
                </a:solidFill>
                <a:latin typeface="Trebuchet MS" pitchFamily="32" charset="0"/>
              </a:rPr>
            </a:fld>
            <a:endParaRPr lang="de-DE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1605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r>
              <a:rPr lang="en-US" altLang="zh-CN" sz="4800" dirty="0" smtClean="0">
                <a:solidFill>
                  <a:schemeClr val="tx1"/>
                </a:solidFill>
                <a:latin typeface="Calibri"/>
                <a:cs typeface="Calibri"/>
              </a:rPr>
              <a:t>References</a:t>
            </a:r>
            <a:endParaRPr lang="zh-CN" altLang="en-US" sz="4800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49986" y="84664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46994" y="3192097"/>
            <a:ext cx="1436766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Ujwal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Gadiraju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Ricardo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Kawase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Stefan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Dietze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Gianluca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Demartini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“Understanding Malicious Behavior in Crowdsourcing Platforms: The Case of Online Surveys”</a:t>
            </a:r>
            <a:endParaRPr lang="zh-CN" altLang="en-US" sz="36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Ujwal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Gadiraju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Ricardo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Kawase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Stefan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Dietze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altLang="zh-CN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 Taxonomy of </a:t>
            </a:r>
            <a:r>
              <a:rPr lang="en-US" altLang="zh-CN" sz="3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Microtasks</a:t>
            </a:r>
            <a:r>
              <a:rPr lang="en-US" altLang="zh-CN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on the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Web”</a:t>
            </a:r>
            <a:endParaRPr lang="zh-CN" altLang="en-US" sz="36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Ujwal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Gadiraju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Besnik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Fetahu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Ricardo</a:t>
            </a:r>
            <a:r>
              <a:rPr lang="zh-CN" altLang="en-US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Kawase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altLang="zh-CN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Training Workers for Improving Performance in Crowdsourcing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Microtasks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  <a:endParaRPr lang="zh-CN" altLang="en-US" sz="36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“Is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Crowd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Smarter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Than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3600" baseline="30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Grader?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Worker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Self-Assessments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Competence-based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Pre-Selection”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Authors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Anonymized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Review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Process </a:t>
            </a:r>
            <a:endParaRPr lang="en-US" altLang="zh-CN" sz="3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de-DE" sz="1800">
                <a:solidFill>
                  <a:srgbClr val="000000"/>
                </a:solidFill>
                <a:latin typeface="Trebuchet MS" pitchFamily="32" charset="0"/>
              </a:rPr>
            </a:fld>
            <a:endParaRPr lang="de-DE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726916" y="4370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r>
              <a:rPr lang="en-US" sz="9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Thank you for your attention</a:t>
            </a:r>
            <a:endParaRPr lang="en-US" sz="9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6505" y="7383145"/>
            <a:ext cx="878268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+mj-lt"/>
              <a:buNone/>
            </a:pPr>
            <a:r>
              <a:rPr lang="en-US" altLang="zh-CN" sz="5400" dirty="0">
                <a:solidFill>
                  <a:schemeClr val="bg2">
                    <a:lumMod val="75000"/>
                  </a:schemeClr>
                </a:solidFill>
              </a:rPr>
              <a:t>Feel free to raise questions</a:t>
            </a:r>
            <a:endParaRPr lang="en-US" altLang="zh-CN" sz="5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889794" y="2084387"/>
            <a:ext cx="11887200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Backgrounds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861435" y="5970270"/>
            <a:ext cx="1804670" cy="1805940"/>
            <a:chOff x="4874716" y="1324153"/>
            <a:chExt cx="1548000" cy="1548000"/>
          </a:xfrm>
        </p:grpSpPr>
        <p:sp>
          <p:nvSpPr>
            <p:cNvPr id="58" name="椭圆 57"/>
            <p:cNvSpPr/>
            <p:nvPr/>
          </p:nvSpPr>
          <p:spPr bwMode="auto">
            <a:xfrm>
              <a:off x="4874716" y="1324153"/>
              <a:ext cx="1548000" cy="1548000"/>
            </a:xfrm>
            <a:prstGeom prst="ellipse">
              <a:avLst/>
            </a:prstGeom>
            <a:solidFill>
              <a:srgbClr val="0053A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  <a:sym typeface="Arial" pitchFamily="34" charset="0"/>
              </a:endParaRPr>
            </a:p>
          </p:txBody>
        </p:sp>
        <p:sp>
          <p:nvSpPr>
            <p:cNvPr id="7202" name="Freeform 5"/>
            <p:cNvSpPr>
              <a:spLocks noEditPoints="1"/>
            </p:cNvSpPr>
            <p:nvPr/>
          </p:nvSpPr>
          <p:spPr>
            <a:xfrm>
              <a:off x="5227768" y="1620207"/>
              <a:ext cx="841896" cy="955892"/>
            </a:xfrm>
            <a:custGeom>
              <a:avLst/>
              <a:gdLst/>
              <a:ahLst/>
              <a:cxnLst>
                <a:cxn ang="0">
                  <a:pos x="120271" y="552625"/>
                </a:cxn>
                <a:cxn ang="0">
                  <a:pos x="210474" y="552625"/>
                </a:cxn>
                <a:cxn ang="0">
                  <a:pos x="270609" y="522753"/>
                </a:cxn>
                <a:cxn ang="0">
                  <a:pos x="375846" y="761726"/>
                </a:cxn>
                <a:cxn ang="0">
                  <a:pos x="405914" y="612368"/>
                </a:cxn>
                <a:cxn ang="0">
                  <a:pos x="390880" y="597433"/>
                </a:cxn>
                <a:cxn ang="0">
                  <a:pos x="390880" y="582497"/>
                </a:cxn>
                <a:cxn ang="0">
                  <a:pos x="466050" y="582497"/>
                </a:cxn>
                <a:cxn ang="0">
                  <a:pos x="466050" y="597433"/>
                </a:cxn>
                <a:cxn ang="0">
                  <a:pos x="451016" y="612368"/>
                </a:cxn>
                <a:cxn ang="0">
                  <a:pos x="481083" y="746791"/>
                </a:cxn>
                <a:cxn ang="0">
                  <a:pos x="571287" y="537689"/>
                </a:cxn>
                <a:cxn ang="0">
                  <a:pos x="631422" y="537689"/>
                </a:cxn>
                <a:cxn ang="0">
                  <a:pos x="706591" y="537689"/>
                </a:cxn>
                <a:cxn ang="0">
                  <a:pos x="826862" y="896149"/>
                </a:cxn>
                <a:cxn ang="0">
                  <a:pos x="706591" y="926020"/>
                </a:cxn>
                <a:cxn ang="0">
                  <a:pos x="691557" y="881213"/>
                </a:cxn>
                <a:cxn ang="0">
                  <a:pos x="661490" y="940956"/>
                </a:cxn>
                <a:cxn ang="0">
                  <a:pos x="165372" y="940956"/>
                </a:cxn>
                <a:cxn ang="0">
                  <a:pos x="120271" y="881213"/>
                </a:cxn>
                <a:cxn ang="0">
                  <a:pos x="105237" y="926020"/>
                </a:cxn>
                <a:cxn ang="0">
                  <a:pos x="0" y="896149"/>
                </a:cxn>
                <a:cxn ang="0">
                  <a:pos x="120271" y="552625"/>
                </a:cxn>
                <a:cxn ang="0">
                  <a:pos x="240542" y="373395"/>
                </a:cxn>
                <a:cxn ang="0">
                  <a:pos x="210474" y="343524"/>
                </a:cxn>
                <a:cxn ang="0">
                  <a:pos x="210474" y="283780"/>
                </a:cxn>
                <a:cxn ang="0">
                  <a:pos x="210474" y="268845"/>
                </a:cxn>
                <a:cxn ang="0">
                  <a:pos x="210474" y="268845"/>
                </a:cxn>
                <a:cxn ang="0">
                  <a:pos x="210474" y="268845"/>
                </a:cxn>
                <a:cxn ang="0">
                  <a:pos x="255576" y="59743"/>
                </a:cxn>
                <a:cxn ang="0">
                  <a:pos x="556253" y="59743"/>
                </a:cxn>
                <a:cxn ang="0">
                  <a:pos x="616388" y="253909"/>
                </a:cxn>
                <a:cxn ang="0">
                  <a:pos x="616388" y="268845"/>
                </a:cxn>
                <a:cxn ang="0">
                  <a:pos x="616388" y="268845"/>
                </a:cxn>
                <a:cxn ang="0">
                  <a:pos x="616388" y="283780"/>
                </a:cxn>
                <a:cxn ang="0">
                  <a:pos x="616388" y="343524"/>
                </a:cxn>
                <a:cxn ang="0">
                  <a:pos x="586320" y="373395"/>
                </a:cxn>
                <a:cxn ang="0">
                  <a:pos x="435982" y="507818"/>
                </a:cxn>
                <a:cxn ang="0">
                  <a:pos x="390880" y="507818"/>
                </a:cxn>
                <a:cxn ang="0">
                  <a:pos x="240542" y="373395"/>
                </a:cxn>
              </a:cxnLst>
              <a:pathLst>
                <a:path w="56" h="64">
                  <a:moveTo>
                    <a:pt x="8" y="37"/>
                  </a:moveTo>
                  <a:cubicBezTo>
                    <a:pt x="10" y="37"/>
                    <a:pt x="12" y="37"/>
                    <a:pt x="14" y="37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6"/>
                    <a:pt x="42" y="36"/>
                  </a:cubicBezTo>
                  <a:cubicBezTo>
                    <a:pt x="44" y="36"/>
                    <a:pt x="45" y="36"/>
                    <a:pt x="47" y="36"/>
                  </a:cubicBezTo>
                  <a:cubicBezTo>
                    <a:pt x="52" y="41"/>
                    <a:pt x="56" y="52"/>
                    <a:pt x="55" y="60"/>
                  </a:cubicBezTo>
                  <a:cubicBezTo>
                    <a:pt x="53" y="61"/>
                    <a:pt x="51" y="62"/>
                    <a:pt x="47" y="62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34" y="64"/>
                    <a:pt x="20" y="64"/>
                    <a:pt x="11" y="63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4" y="62"/>
                    <a:pt x="2" y="61"/>
                    <a:pt x="0" y="60"/>
                  </a:cubicBezTo>
                  <a:cubicBezTo>
                    <a:pt x="1" y="53"/>
                    <a:pt x="2" y="42"/>
                    <a:pt x="8" y="37"/>
                  </a:cubicBezTo>
                  <a:close/>
                  <a:moveTo>
                    <a:pt x="16" y="25"/>
                  </a:moveTo>
                  <a:cubicBezTo>
                    <a:pt x="15" y="25"/>
                    <a:pt x="15" y="24"/>
                    <a:pt x="14" y="23"/>
                  </a:cubicBezTo>
                  <a:cubicBezTo>
                    <a:pt x="14" y="22"/>
                    <a:pt x="14" y="20"/>
                    <a:pt x="14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22" y="0"/>
                    <a:pt x="32" y="0"/>
                    <a:pt x="37" y="4"/>
                  </a:cubicBezTo>
                  <a:cubicBezTo>
                    <a:pt x="40" y="6"/>
                    <a:pt x="41" y="11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20"/>
                    <a:pt x="41" y="22"/>
                    <a:pt x="41" y="23"/>
                  </a:cubicBezTo>
                  <a:cubicBezTo>
                    <a:pt x="40" y="24"/>
                    <a:pt x="40" y="25"/>
                    <a:pt x="39" y="25"/>
                  </a:cubicBezTo>
                  <a:cubicBezTo>
                    <a:pt x="38" y="29"/>
                    <a:pt x="33" y="34"/>
                    <a:pt x="29" y="34"/>
                  </a:cubicBezTo>
                  <a:cubicBezTo>
                    <a:pt x="28" y="34"/>
                    <a:pt x="27" y="34"/>
                    <a:pt x="26" y="34"/>
                  </a:cubicBezTo>
                  <a:cubicBezTo>
                    <a:pt x="21" y="32"/>
                    <a:pt x="18" y="30"/>
                    <a:pt x="16" y="25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左大括号 3"/>
          <p:cNvSpPr/>
          <p:nvPr/>
        </p:nvSpPr>
        <p:spPr>
          <a:xfrm>
            <a:off x="5842635" y="3997960"/>
            <a:ext cx="1066800" cy="6379845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kumimoji="0" lang="en-GB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41675" y="8061325"/>
            <a:ext cx="304419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>
                    <a:lumMod val="50000"/>
                  </a:schemeClr>
                </a:solidFill>
              </a:rPr>
              <a:t>Single Worker</a:t>
            </a:r>
            <a:endParaRPr lang="en-US" altLang="zh-CN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535305" y="3392170"/>
            <a:ext cx="4667885" cy="2197735"/>
          </a:xfrm>
          <a:prstGeom prst="cloudCallout">
            <a:avLst>
              <a:gd name="adj1" fmla="val 24330"/>
              <a:gd name="adj2" fmla="val 7602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40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MS Gothic" charset="-128"/>
              </a:rPr>
              <a:t>Somebody help me!!!</a:t>
            </a:r>
            <a:endParaRPr kumimoji="0" lang="en-US" altLang="en-GB" sz="40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38035" y="3684905"/>
            <a:ext cx="6144895" cy="6949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>
                    <a:lumMod val="50000"/>
                  </a:schemeClr>
                </a:solidFill>
              </a:rPr>
              <a:t>ToDo List:</a:t>
            </a:r>
            <a:endParaRPr lang="en-US" altLang="zh-CN" sz="7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0.abcabcabc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1.ooooooooo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2.xxxxxxxxxx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3.foofoofoo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4.barbarbar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5.dizzydizzy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6......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云形 18"/>
          <p:cNvSpPr/>
          <p:nvPr/>
        </p:nvSpPr>
        <p:spPr>
          <a:xfrm>
            <a:off x="8362315" y="2821940"/>
            <a:ext cx="7767320" cy="7720330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kumimoji="0" lang="en-GB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889794" y="2084387"/>
            <a:ext cx="11887200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Backgrounds, Problems and Goals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61035" y="5970270"/>
            <a:ext cx="1804670" cy="1805940"/>
            <a:chOff x="4874716" y="1324153"/>
            <a:chExt cx="1548000" cy="1548000"/>
          </a:xfrm>
        </p:grpSpPr>
        <p:sp>
          <p:nvSpPr>
            <p:cNvPr id="58" name="椭圆 57"/>
            <p:cNvSpPr/>
            <p:nvPr/>
          </p:nvSpPr>
          <p:spPr bwMode="auto">
            <a:xfrm>
              <a:off x="4874716" y="1324153"/>
              <a:ext cx="1548000" cy="1548000"/>
            </a:xfrm>
            <a:prstGeom prst="ellipse">
              <a:avLst/>
            </a:prstGeom>
            <a:solidFill>
              <a:srgbClr val="0053A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  <a:sym typeface="Arial" pitchFamily="34" charset="0"/>
              </a:endParaRPr>
            </a:p>
          </p:txBody>
        </p:sp>
        <p:sp>
          <p:nvSpPr>
            <p:cNvPr id="7202" name="Freeform 5"/>
            <p:cNvSpPr>
              <a:spLocks noEditPoints="1"/>
            </p:cNvSpPr>
            <p:nvPr/>
          </p:nvSpPr>
          <p:spPr>
            <a:xfrm>
              <a:off x="5227768" y="1620207"/>
              <a:ext cx="841896" cy="955892"/>
            </a:xfrm>
            <a:custGeom>
              <a:avLst/>
              <a:gdLst/>
              <a:ahLst/>
              <a:cxnLst>
                <a:cxn ang="0">
                  <a:pos x="120271" y="552625"/>
                </a:cxn>
                <a:cxn ang="0">
                  <a:pos x="210474" y="552625"/>
                </a:cxn>
                <a:cxn ang="0">
                  <a:pos x="270609" y="522753"/>
                </a:cxn>
                <a:cxn ang="0">
                  <a:pos x="375846" y="761726"/>
                </a:cxn>
                <a:cxn ang="0">
                  <a:pos x="405914" y="612368"/>
                </a:cxn>
                <a:cxn ang="0">
                  <a:pos x="390880" y="597433"/>
                </a:cxn>
                <a:cxn ang="0">
                  <a:pos x="390880" y="582497"/>
                </a:cxn>
                <a:cxn ang="0">
                  <a:pos x="466050" y="582497"/>
                </a:cxn>
                <a:cxn ang="0">
                  <a:pos x="466050" y="597433"/>
                </a:cxn>
                <a:cxn ang="0">
                  <a:pos x="451016" y="612368"/>
                </a:cxn>
                <a:cxn ang="0">
                  <a:pos x="481083" y="746791"/>
                </a:cxn>
                <a:cxn ang="0">
                  <a:pos x="571287" y="537689"/>
                </a:cxn>
                <a:cxn ang="0">
                  <a:pos x="631422" y="537689"/>
                </a:cxn>
                <a:cxn ang="0">
                  <a:pos x="706591" y="537689"/>
                </a:cxn>
                <a:cxn ang="0">
                  <a:pos x="826862" y="896149"/>
                </a:cxn>
                <a:cxn ang="0">
                  <a:pos x="706591" y="926020"/>
                </a:cxn>
                <a:cxn ang="0">
                  <a:pos x="691557" y="881213"/>
                </a:cxn>
                <a:cxn ang="0">
                  <a:pos x="661490" y="940956"/>
                </a:cxn>
                <a:cxn ang="0">
                  <a:pos x="165372" y="940956"/>
                </a:cxn>
                <a:cxn ang="0">
                  <a:pos x="120271" y="881213"/>
                </a:cxn>
                <a:cxn ang="0">
                  <a:pos x="105237" y="926020"/>
                </a:cxn>
                <a:cxn ang="0">
                  <a:pos x="0" y="896149"/>
                </a:cxn>
                <a:cxn ang="0">
                  <a:pos x="120271" y="552625"/>
                </a:cxn>
                <a:cxn ang="0">
                  <a:pos x="240542" y="373395"/>
                </a:cxn>
                <a:cxn ang="0">
                  <a:pos x="210474" y="343524"/>
                </a:cxn>
                <a:cxn ang="0">
                  <a:pos x="210474" y="283780"/>
                </a:cxn>
                <a:cxn ang="0">
                  <a:pos x="210474" y="268845"/>
                </a:cxn>
                <a:cxn ang="0">
                  <a:pos x="210474" y="268845"/>
                </a:cxn>
                <a:cxn ang="0">
                  <a:pos x="210474" y="268845"/>
                </a:cxn>
                <a:cxn ang="0">
                  <a:pos x="255576" y="59743"/>
                </a:cxn>
                <a:cxn ang="0">
                  <a:pos x="556253" y="59743"/>
                </a:cxn>
                <a:cxn ang="0">
                  <a:pos x="616388" y="253909"/>
                </a:cxn>
                <a:cxn ang="0">
                  <a:pos x="616388" y="268845"/>
                </a:cxn>
                <a:cxn ang="0">
                  <a:pos x="616388" y="268845"/>
                </a:cxn>
                <a:cxn ang="0">
                  <a:pos x="616388" y="283780"/>
                </a:cxn>
                <a:cxn ang="0">
                  <a:pos x="616388" y="343524"/>
                </a:cxn>
                <a:cxn ang="0">
                  <a:pos x="586320" y="373395"/>
                </a:cxn>
                <a:cxn ang="0">
                  <a:pos x="435982" y="507818"/>
                </a:cxn>
                <a:cxn ang="0">
                  <a:pos x="390880" y="507818"/>
                </a:cxn>
                <a:cxn ang="0">
                  <a:pos x="240542" y="373395"/>
                </a:cxn>
              </a:cxnLst>
              <a:pathLst>
                <a:path w="56" h="64">
                  <a:moveTo>
                    <a:pt x="8" y="37"/>
                  </a:moveTo>
                  <a:cubicBezTo>
                    <a:pt x="10" y="37"/>
                    <a:pt x="12" y="37"/>
                    <a:pt x="14" y="37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6"/>
                    <a:pt x="42" y="36"/>
                  </a:cubicBezTo>
                  <a:cubicBezTo>
                    <a:pt x="44" y="36"/>
                    <a:pt x="45" y="36"/>
                    <a:pt x="47" y="36"/>
                  </a:cubicBezTo>
                  <a:cubicBezTo>
                    <a:pt x="52" y="41"/>
                    <a:pt x="56" y="52"/>
                    <a:pt x="55" y="60"/>
                  </a:cubicBezTo>
                  <a:cubicBezTo>
                    <a:pt x="53" y="61"/>
                    <a:pt x="51" y="62"/>
                    <a:pt x="47" y="62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34" y="64"/>
                    <a:pt x="20" y="64"/>
                    <a:pt x="11" y="63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4" y="62"/>
                    <a:pt x="2" y="61"/>
                    <a:pt x="0" y="60"/>
                  </a:cubicBezTo>
                  <a:cubicBezTo>
                    <a:pt x="1" y="53"/>
                    <a:pt x="2" y="42"/>
                    <a:pt x="8" y="37"/>
                  </a:cubicBezTo>
                  <a:close/>
                  <a:moveTo>
                    <a:pt x="16" y="25"/>
                  </a:moveTo>
                  <a:cubicBezTo>
                    <a:pt x="15" y="25"/>
                    <a:pt x="15" y="24"/>
                    <a:pt x="14" y="23"/>
                  </a:cubicBezTo>
                  <a:cubicBezTo>
                    <a:pt x="14" y="22"/>
                    <a:pt x="14" y="20"/>
                    <a:pt x="14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22" y="0"/>
                    <a:pt x="32" y="0"/>
                    <a:pt x="37" y="4"/>
                  </a:cubicBezTo>
                  <a:cubicBezTo>
                    <a:pt x="40" y="6"/>
                    <a:pt x="41" y="11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20"/>
                    <a:pt x="41" y="22"/>
                    <a:pt x="41" y="23"/>
                  </a:cubicBezTo>
                  <a:cubicBezTo>
                    <a:pt x="40" y="24"/>
                    <a:pt x="40" y="25"/>
                    <a:pt x="39" y="25"/>
                  </a:cubicBezTo>
                  <a:cubicBezTo>
                    <a:pt x="38" y="29"/>
                    <a:pt x="33" y="34"/>
                    <a:pt x="29" y="34"/>
                  </a:cubicBezTo>
                  <a:cubicBezTo>
                    <a:pt x="28" y="34"/>
                    <a:pt x="27" y="34"/>
                    <a:pt x="26" y="34"/>
                  </a:cubicBezTo>
                  <a:cubicBezTo>
                    <a:pt x="21" y="32"/>
                    <a:pt x="18" y="30"/>
                    <a:pt x="16" y="25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左大括号 3"/>
          <p:cNvSpPr/>
          <p:nvPr/>
        </p:nvSpPr>
        <p:spPr>
          <a:xfrm>
            <a:off x="2642235" y="3997960"/>
            <a:ext cx="1066800" cy="6379845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kumimoji="0" lang="en-GB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75" y="8061325"/>
            <a:ext cx="27482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>
                    <a:lumMod val="50000"/>
                  </a:schemeClr>
                </a:solidFill>
              </a:rPr>
              <a:t>Job Provider</a:t>
            </a:r>
            <a:endParaRPr lang="en-US" altLang="zh-CN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80180" y="3778885"/>
            <a:ext cx="6144895" cy="6949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>
                    <a:lumMod val="50000"/>
                  </a:schemeClr>
                </a:solidFill>
              </a:rPr>
              <a:t>Task List:</a:t>
            </a:r>
            <a:endParaRPr lang="en-US" altLang="zh-CN" sz="7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0.abcabcabc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1.ooooooooo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2.xxxxxxxxxx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3.foofoofoo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4.barbarbar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5.dizzydizzy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6......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952605" y="3656330"/>
            <a:ext cx="1617345" cy="1896745"/>
            <a:chOff x="18703" y="6117"/>
            <a:chExt cx="2547" cy="2987"/>
          </a:xfrm>
        </p:grpSpPr>
        <p:grpSp>
          <p:nvGrpSpPr>
            <p:cNvPr id="2" name="组合 1"/>
            <p:cNvGrpSpPr/>
            <p:nvPr/>
          </p:nvGrpSpPr>
          <p:grpSpPr>
            <a:xfrm>
              <a:off x="18919" y="6117"/>
              <a:ext cx="2115" cy="2117"/>
              <a:chOff x="4874716" y="1324153"/>
              <a:chExt cx="1548000" cy="1548000"/>
            </a:xfrm>
          </p:grpSpPr>
          <p:sp>
            <p:nvSpPr>
              <p:cNvPr id="3" name="椭圆 2"/>
              <p:cNvSpPr/>
              <p:nvPr/>
            </p:nvSpPr>
            <p:spPr bwMode="auto">
              <a:xfrm>
                <a:off x="4874716" y="1324153"/>
                <a:ext cx="1548000" cy="1548000"/>
              </a:xfrm>
              <a:prstGeom prst="ellipse">
                <a:avLst/>
              </a:prstGeom>
              <a:solidFill>
                <a:srgbClr val="0053A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8" name="Freeform 5"/>
              <p:cNvSpPr>
                <a:spLocks noEditPoints="1"/>
              </p:cNvSpPr>
              <p:nvPr/>
            </p:nvSpPr>
            <p:spPr>
              <a:xfrm>
                <a:off x="5227768" y="1620207"/>
                <a:ext cx="841896" cy="955892"/>
              </a:xfrm>
              <a:custGeom>
                <a:avLst/>
                <a:gdLst/>
                <a:ahLst/>
                <a:cxnLst>
                  <a:cxn ang="0">
                    <a:pos x="120271" y="552625"/>
                  </a:cxn>
                  <a:cxn ang="0">
                    <a:pos x="210474" y="552625"/>
                  </a:cxn>
                  <a:cxn ang="0">
                    <a:pos x="270609" y="522753"/>
                  </a:cxn>
                  <a:cxn ang="0">
                    <a:pos x="375846" y="761726"/>
                  </a:cxn>
                  <a:cxn ang="0">
                    <a:pos x="405914" y="612368"/>
                  </a:cxn>
                  <a:cxn ang="0">
                    <a:pos x="390880" y="597433"/>
                  </a:cxn>
                  <a:cxn ang="0">
                    <a:pos x="390880" y="582497"/>
                  </a:cxn>
                  <a:cxn ang="0">
                    <a:pos x="466050" y="582497"/>
                  </a:cxn>
                  <a:cxn ang="0">
                    <a:pos x="466050" y="597433"/>
                  </a:cxn>
                  <a:cxn ang="0">
                    <a:pos x="451016" y="612368"/>
                  </a:cxn>
                  <a:cxn ang="0">
                    <a:pos x="481083" y="746791"/>
                  </a:cxn>
                  <a:cxn ang="0">
                    <a:pos x="571287" y="537689"/>
                  </a:cxn>
                  <a:cxn ang="0">
                    <a:pos x="631422" y="537689"/>
                  </a:cxn>
                  <a:cxn ang="0">
                    <a:pos x="706591" y="537689"/>
                  </a:cxn>
                  <a:cxn ang="0">
                    <a:pos x="826862" y="896149"/>
                  </a:cxn>
                  <a:cxn ang="0">
                    <a:pos x="706591" y="926020"/>
                  </a:cxn>
                  <a:cxn ang="0">
                    <a:pos x="691557" y="881213"/>
                  </a:cxn>
                  <a:cxn ang="0">
                    <a:pos x="661490" y="940956"/>
                  </a:cxn>
                  <a:cxn ang="0">
                    <a:pos x="165372" y="940956"/>
                  </a:cxn>
                  <a:cxn ang="0">
                    <a:pos x="120271" y="881213"/>
                  </a:cxn>
                  <a:cxn ang="0">
                    <a:pos x="105237" y="926020"/>
                  </a:cxn>
                  <a:cxn ang="0">
                    <a:pos x="0" y="896149"/>
                  </a:cxn>
                  <a:cxn ang="0">
                    <a:pos x="120271" y="552625"/>
                  </a:cxn>
                  <a:cxn ang="0">
                    <a:pos x="240542" y="373395"/>
                  </a:cxn>
                  <a:cxn ang="0">
                    <a:pos x="210474" y="343524"/>
                  </a:cxn>
                  <a:cxn ang="0">
                    <a:pos x="210474" y="283780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55576" y="59743"/>
                  </a:cxn>
                  <a:cxn ang="0">
                    <a:pos x="556253" y="59743"/>
                  </a:cxn>
                  <a:cxn ang="0">
                    <a:pos x="616388" y="253909"/>
                  </a:cxn>
                  <a:cxn ang="0">
                    <a:pos x="616388" y="268845"/>
                  </a:cxn>
                  <a:cxn ang="0">
                    <a:pos x="616388" y="268845"/>
                  </a:cxn>
                  <a:cxn ang="0">
                    <a:pos x="616388" y="283780"/>
                  </a:cxn>
                  <a:cxn ang="0">
                    <a:pos x="616388" y="343524"/>
                  </a:cxn>
                  <a:cxn ang="0">
                    <a:pos x="586320" y="373395"/>
                  </a:cxn>
                  <a:cxn ang="0">
                    <a:pos x="435982" y="507818"/>
                  </a:cxn>
                  <a:cxn ang="0">
                    <a:pos x="390880" y="507818"/>
                  </a:cxn>
                  <a:cxn ang="0">
                    <a:pos x="240542" y="373395"/>
                  </a:cxn>
                </a:cxnLst>
                <a:pathLst>
                  <a:path w="56" h="64">
                    <a:moveTo>
                      <a:pt x="8" y="37"/>
                    </a:moveTo>
                    <a:cubicBezTo>
                      <a:pt x="10" y="37"/>
                      <a:pt x="12" y="37"/>
                      <a:pt x="14" y="37"/>
                    </a:cubicBezTo>
                    <a:cubicBezTo>
                      <a:pt x="16" y="37"/>
                      <a:pt x="17" y="36"/>
                      <a:pt x="18" y="35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6"/>
                      <a:pt x="40" y="36"/>
                      <a:pt x="42" y="36"/>
                    </a:cubicBezTo>
                    <a:cubicBezTo>
                      <a:pt x="44" y="36"/>
                      <a:pt x="45" y="36"/>
                      <a:pt x="47" y="36"/>
                    </a:cubicBezTo>
                    <a:cubicBezTo>
                      <a:pt x="52" y="41"/>
                      <a:pt x="56" y="52"/>
                      <a:pt x="55" y="60"/>
                    </a:cubicBezTo>
                    <a:cubicBezTo>
                      <a:pt x="53" y="61"/>
                      <a:pt x="51" y="62"/>
                      <a:pt x="47" y="62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4" y="64"/>
                      <a:pt x="20" y="64"/>
                      <a:pt x="11" y="63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4" y="62"/>
                      <a:pt x="2" y="61"/>
                      <a:pt x="0" y="60"/>
                    </a:cubicBezTo>
                    <a:cubicBezTo>
                      <a:pt x="1" y="53"/>
                      <a:pt x="2" y="42"/>
                      <a:pt x="8" y="37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5" y="24"/>
                      <a:pt x="14" y="23"/>
                    </a:cubicBezTo>
                    <a:cubicBezTo>
                      <a:pt x="14" y="22"/>
                      <a:pt x="14" y="20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0"/>
                      <a:pt x="14" y="7"/>
                      <a:pt x="17" y="4"/>
                    </a:cubicBezTo>
                    <a:cubicBezTo>
                      <a:pt x="22" y="0"/>
                      <a:pt x="32" y="0"/>
                      <a:pt x="37" y="4"/>
                    </a:cubicBezTo>
                    <a:cubicBezTo>
                      <a:pt x="40" y="6"/>
                      <a:pt x="41" y="11"/>
                      <a:pt x="41" y="17"/>
                    </a:cubicBezTo>
                    <a:cubicBezTo>
                      <a:pt x="41" y="17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20"/>
                      <a:pt x="41" y="22"/>
                      <a:pt x="41" y="23"/>
                    </a:cubicBezTo>
                    <a:cubicBezTo>
                      <a:pt x="40" y="24"/>
                      <a:pt x="40" y="25"/>
                      <a:pt x="39" y="25"/>
                    </a:cubicBezTo>
                    <a:cubicBezTo>
                      <a:pt x="38" y="29"/>
                      <a:pt x="33" y="34"/>
                      <a:pt x="29" y="34"/>
                    </a:cubicBezTo>
                    <a:cubicBezTo>
                      <a:pt x="28" y="34"/>
                      <a:pt x="27" y="34"/>
                      <a:pt x="26" y="34"/>
                    </a:cubicBezTo>
                    <a:cubicBezTo>
                      <a:pt x="21" y="32"/>
                      <a:pt x="18" y="30"/>
                      <a:pt x="16" y="2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703" y="8288"/>
              <a:ext cx="2547" cy="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>
                  <a:solidFill>
                    <a:schemeClr val="bg1">
                      <a:lumMod val="50000"/>
                    </a:schemeClr>
                  </a:solidFill>
                </a:rPr>
                <a:t>Worker 0</a:t>
              </a:r>
              <a:endParaRPr lang="en-US" altLang="zh-CN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257405" y="6399530"/>
            <a:ext cx="1617345" cy="1896745"/>
            <a:chOff x="18703" y="6117"/>
            <a:chExt cx="2547" cy="2987"/>
          </a:xfrm>
        </p:grpSpPr>
        <p:grpSp>
          <p:nvGrpSpPr>
            <p:cNvPr id="28" name="组合 27"/>
            <p:cNvGrpSpPr/>
            <p:nvPr/>
          </p:nvGrpSpPr>
          <p:grpSpPr>
            <a:xfrm>
              <a:off x="18919" y="6117"/>
              <a:ext cx="2115" cy="2117"/>
              <a:chOff x="4874716" y="1324153"/>
              <a:chExt cx="1548000" cy="1548000"/>
            </a:xfrm>
          </p:grpSpPr>
          <p:sp>
            <p:nvSpPr>
              <p:cNvPr id="29" name="椭圆 28"/>
              <p:cNvSpPr/>
              <p:nvPr/>
            </p:nvSpPr>
            <p:spPr bwMode="auto">
              <a:xfrm>
                <a:off x="4874716" y="1324153"/>
                <a:ext cx="1548000" cy="1548000"/>
              </a:xfrm>
              <a:prstGeom prst="ellipse">
                <a:avLst/>
              </a:prstGeom>
              <a:solidFill>
                <a:srgbClr val="0053A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30" name="Freeform 5"/>
              <p:cNvSpPr>
                <a:spLocks noEditPoints="1"/>
              </p:cNvSpPr>
              <p:nvPr/>
            </p:nvSpPr>
            <p:spPr>
              <a:xfrm>
                <a:off x="5227768" y="1620207"/>
                <a:ext cx="841896" cy="955892"/>
              </a:xfrm>
              <a:custGeom>
                <a:avLst/>
                <a:gdLst/>
                <a:ahLst/>
                <a:cxnLst>
                  <a:cxn ang="0">
                    <a:pos x="120271" y="552625"/>
                  </a:cxn>
                  <a:cxn ang="0">
                    <a:pos x="210474" y="552625"/>
                  </a:cxn>
                  <a:cxn ang="0">
                    <a:pos x="270609" y="522753"/>
                  </a:cxn>
                  <a:cxn ang="0">
                    <a:pos x="375846" y="761726"/>
                  </a:cxn>
                  <a:cxn ang="0">
                    <a:pos x="405914" y="612368"/>
                  </a:cxn>
                  <a:cxn ang="0">
                    <a:pos x="390880" y="597433"/>
                  </a:cxn>
                  <a:cxn ang="0">
                    <a:pos x="390880" y="582497"/>
                  </a:cxn>
                  <a:cxn ang="0">
                    <a:pos x="466050" y="582497"/>
                  </a:cxn>
                  <a:cxn ang="0">
                    <a:pos x="466050" y="597433"/>
                  </a:cxn>
                  <a:cxn ang="0">
                    <a:pos x="451016" y="612368"/>
                  </a:cxn>
                  <a:cxn ang="0">
                    <a:pos x="481083" y="746791"/>
                  </a:cxn>
                  <a:cxn ang="0">
                    <a:pos x="571287" y="537689"/>
                  </a:cxn>
                  <a:cxn ang="0">
                    <a:pos x="631422" y="537689"/>
                  </a:cxn>
                  <a:cxn ang="0">
                    <a:pos x="706591" y="537689"/>
                  </a:cxn>
                  <a:cxn ang="0">
                    <a:pos x="826862" y="896149"/>
                  </a:cxn>
                  <a:cxn ang="0">
                    <a:pos x="706591" y="926020"/>
                  </a:cxn>
                  <a:cxn ang="0">
                    <a:pos x="691557" y="881213"/>
                  </a:cxn>
                  <a:cxn ang="0">
                    <a:pos x="661490" y="940956"/>
                  </a:cxn>
                  <a:cxn ang="0">
                    <a:pos x="165372" y="940956"/>
                  </a:cxn>
                  <a:cxn ang="0">
                    <a:pos x="120271" y="881213"/>
                  </a:cxn>
                  <a:cxn ang="0">
                    <a:pos x="105237" y="926020"/>
                  </a:cxn>
                  <a:cxn ang="0">
                    <a:pos x="0" y="896149"/>
                  </a:cxn>
                  <a:cxn ang="0">
                    <a:pos x="120271" y="552625"/>
                  </a:cxn>
                  <a:cxn ang="0">
                    <a:pos x="240542" y="373395"/>
                  </a:cxn>
                  <a:cxn ang="0">
                    <a:pos x="210474" y="343524"/>
                  </a:cxn>
                  <a:cxn ang="0">
                    <a:pos x="210474" y="283780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55576" y="59743"/>
                  </a:cxn>
                  <a:cxn ang="0">
                    <a:pos x="556253" y="59743"/>
                  </a:cxn>
                  <a:cxn ang="0">
                    <a:pos x="616388" y="253909"/>
                  </a:cxn>
                  <a:cxn ang="0">
                    <a:pos x="616388" y="268845"/>
                  </a:cxn>
                  <a:cxn ang="0">
                    <a:pos x="616388" y="268845"/>
                  </a:cxn>
                  <a:cxn ang="0">
                    <a:pos x="616388" y="283780"/>
                  </a:cxn>
                  <a:cxn ang="0">
                    <a:pos x="616388" y="343524"/>
                  </a:cxn>
                  <a:cxn ang="0">
                    <a:pos x="586320" y="373395"/>
                  </a:cxn>
                  <a:cxn ang="0">
                    <a:pos x="435982" y="507818"/>
                  </a:cxn>
                  <a:cxn ang="0">
                    <a:pos x="390880" y="507818"/>
                  </a:cxn>
                  <a:cxn ang="0">
                    <a:pos x="240542" y="373395"/>
                  </a:cxn>
                </a:cxnLst>
                <a:pathLst>
                  <a:path w="56" h="64">
                    <a:moveTo>
                      <a:pt x="8" y="37"/>
                    </a:moveTo>
                    <a:cubicBezTo>
                      <a:pt x="10" y="37"/>
                      <a:pt x="12" y="37"/>
                      <a:pt x="14" y="37"/>
                    </a:cubicBezTo>
                    <a:cubicBezTo>
                      <a:pt x="16" y="37"/>
                      <a:pt x="17" y="36"/>
                      <a:pt x="18" y="35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6"/>
                      <a:pt x="40" y="36"/>
                      <a:pt x="42" y="36"/>
                    </a:cubicBezTo>
                    <a:cubicBezTo>
                      <a:pt x="44" y="36"/>
                      <a:pt x="45" y="36"/>
                      <a:pt x="47" y="36"/>
                    </a:cubicBezTo>
                    <a:cubicBezTo>
                      <a:pt x="52" y="41"/>
                      <a:pt x="56" y="52"/>
                      <a:pt x="55" y="60"/>
                    </a:cubicBezTo>
                    <a:cubicBezTo>
                      <a:pt x="53" y="61"/>
                      <a:pt x="51" y="62"/>
                      <a:pt x="47" y="62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4" y="64"/>
                      <a:pt x="20" y="64"/>
                      <a:pt x="11" y="63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4" y="62"/>
                      <a:pt x="2" y="61"/>
                      <a:pt x="0" y="60"/>
                    </a:cubicBezTo>
                    <a:cubicBezTo>
                      <a:pt x="1" y="53"/>
                      <a:pt x="2" y="42"/>
                      <a:pt x="8" y="37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5" y="24"/>
                      <a:pt x="14" y="23"/>
                    </a:cubicBezTo>
                    <a:cubicBezTo>
                      <a:pt x="14" y="22"/>
                      <a:pt x="14" y="20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0"/>
                      <a:pt x="14" y="7"/>
                      <a:pt x="17" y="4"/>
                    </a:cubicBezTo>
                    <a:cubicBezTo>
                      <a:pt x="22" y="0"/>
                      <a:pt x="32" y="0"/>
                      <a:pt x="37" y="4"/>
                    </a:cubicBezTo>
                    <a:cubicBezTo>
                      <a:pt x="40" y="6"/>
                      <a:pt x="41" y="11"/>
                      <a:pt x="41" y="17"/>
                    </a:cubicBezTo>
                    <a:cubicBezTo>
                      <a:pt x="41" y="17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20"/>
                      <a:pt x="41" y="22"/>
                      <a:pt x="41" y="23"/>
                    </a:cubicBezTo>
                    <a:cubicBezTo>
                      <a:pt x="40" y="24"/>
                      <a:pt x="40" y="25"/>
                      <a:pt x="39" y="25"/>
                    </a:cubicBezTo>
                    <a:cubicBezTo>
                      <a:pt x="38" y="29"/>
                      <a:pt x="33" y="34"/>
                      <a:pt x="29" y="34"/>
                    </a:cubicBezTo>
                    <a:cubicBezTo>
                      <a:pt x="28" y="34"/>
                      <a:pt x="27" y="34"/>
                      <a:pt x="26" y="34"/>
                    </a:cubicBezTo>
                    <a:cubicBezTo>
                      <a:pt x="21" y="32"/>
                      <a:pt x="18" y="30"/>
                      <a:pt x="16" y="2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8703" y="8288"/>
              <a:ext cx="2547" cy="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>
                  <a:solidFill>
                    <a:schemeClr val="bg1">
                      <a:lumMod val="50000"/>
                    </a:schemeClr>
                  </a:solidFill>
                </a:rPr>
                <a:t>Worker 2</a:t>
              </a:r>
              <a:endParaRPr lang="en-US" altLang="zh-CN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504805" y="7694930"/>
            <a:ext cx="1617345" cy="1896745"/>
            <a:chOff x="18703" y="6117"/>
            <a:chExt cx="2547" cy="2987"/>
          </a:xfrm>
        </p:grpSpPr>
        <p:grpSp>
          <p:nvGrpSpPr>
            <p:cNvPr id="33" name="组合 32"/>
            <p:cNvGrpSpPr/>
            <p:nvPr/>
          </p:nvGrpSpPr>
          <p:grpSpPr>
            <a:xfrm>
              <a:off x="18919" y="6117"/>
              <a:ext cx="2115" cy="2117"/>
              <a:chOff x="4874716" y="1324153"/>
              <a:chExt cx="1548000" cy="1548000"/>
            </a:xfrm>
          </p:grpSpPr>
          <p:sp>
            <p:nvSpPr>
              <p:cNvPr id="34" name="椭圆 33"/>
              <p:cNvSpPr/>
              <p:nvPr/>
            </p:nvSpPr>
            <p:spPr bwMode="auto">
              <a:xfrm>
                <a:off x="4874716" y="1324153"/>
                <a:ext cx="1548000" cy="1548000"/>
              </a:xfrm>
              <a:prstGeom prst="ellipse">
                <a:avLst/>
              </a:prstGeom>
              <a:solidFill>
                <a:srgbClr val="0053A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35" name="Freeform 5"/>
              <p:cNvSpPr>
                <a:spLocks noEditPoints="1"/>
              </p:cNvSpPr>
              <p:nvPr/>
            </p:nvSpPr>
            <p:spPr>
              <a:xfrm>
                <a:off x="5227768" y="1620207"/>
                <a:ext cx="841896" cy="955892"/>
              </a:xfrm>
              <a:custGeom>
                <a:avLst/>
                <a:gdLst/>
                <a:ahLst/>
                <a:cxnLst>
                  <a:cxn ang="0">
                    <a:pos x="120271" y="552625"/>
                  </a:cxn>
                  <a:cxn ang="0">
                    <a:pos x="210474" y="552625"/>
                  </a:cxn>
                  <a:cxn ang="0">
                    <a:pos x="270609" y="522753"/>
                  </a:cxn>
                  <a:cxn ang="0">
                    <a:pos x="375846" y="761726"/>
                  </a:cxn>
                  <a:cxn ang="0">
                    <a:pos x="405914" y="612368"/>
                  </a:cxn>
                  <a:cxn ang="0">
                    <a:pos x="390880" y="597433"/>
                  </a:cxn>
                  <a:cxn ang="0">
                    <a:pos x="390880" y="582497"/>
                  </a:cxn>
                  <a:cxn ang="0">
                    <a:pos x="466050" y="582497"/>
                  </a:cxn>
                  <a:cxn ang="0">
                    <a:pos x="466050" y="597433"/>
                  </a:cxn>
                  <a:cxn ang="0">
                    <a:pos x="451016" y="612368"/>
                  </a:cxn>
                  <a:cxn ang="0">
                    <a:pos x="481083" y="746791"/>
                  </a:cxn>
                  <a:cxn ang="0">
                    <a:pos x="571287" y="537689"/>
                  </a:cxn>
                  <a:cxn ang="0">
                    <a:pos x="631422" y="537689"/>
                  </a:cxn>
                  <a:cxn ang="0">
                    <a:pos x="706591" y="537689"/>
                  </a:cxn>
                  <a:cxn ang="0">
                    <a:pos x="826862" y="896149"/>
                  </a:cxn>
                  <a:cxn ang="0">
                    <a:pos x="706591" y="926020"/>
                  </a:cxn>
                  <a:cxn ang="0">
                    <a:pos x="691557" y="881213"/>
                  </a:cxn>
                  <a:cxn ang="0">
                    <a:pos x="661490" y="940956"/>
                  </a:cxn>
                  <a:cxn ang="0">
                    <a:pos x="165372" y="940956"/>
                  </a:cxn>
                  <a:cxn ang="0">
                    <a:pos x="120271" y="881213"/>
                  </a:cxn>
                  <a:cxn ang="0">
                    <a:pos x="105237" y="926020"/>
                  </a:cxn>
                  <a:cxn ang="0">
                    <a:pos x="0" y="896149"/>
                  </a:cxn>
                  <a:cxn ang="0">
                    <a:pos x="120271" y="552625"/>
                  </a:cxn>
                  <a:cxn ang="0">
                    <a:pos x="240542" y="373395"/>
                  </a:cxn>
                  <a:cxn ang="0">
                    <a:pos x="210474" y="343524"/>
                  </a:cxn>
                  <a:cxn ang="0">
                    <a:pos x="210474" y="283780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55576" y="59743"/>
                  </a:cxn>
                  <a:cxn ang="0">
                    <a:pos x="556253" y="59743"/>
                  </a:cxn>
                  <a:cxn ang="0">
                    <a:pos x="616388" y="253909"/>
                  </a:cxn>
                  <a:cxn ang="0">
                    <a:pos x="616388" y="268845"/>
                  </a:cxn>
                  <a:cxn ang="0">
                    <a:pos x="616388" y="268845"/>
                  </a:cxn>
                  <a:cxn ang="0">
                    <a:pos x="616388" y="283780"/>
                  </a:cxn>
                  <a:cxn ang="0">
                    <a:pos x="616388" y="343524"/>
                  </a:cxn>
                  <a:cxn ang="0">
                    <a:pos x="586320" y="373395"/>
                  </a:cxn>
                  <a:cxn ang="0">
                    <a:pos x="435982" y="507818"/>
                  </a:cxn>
                  <a:cxn ang="0">
                    <a:pos x="390880" y="507818"/>
                  </a:cxn>
                  <a:cxn ang="0">
                    <a:pos x="240542" y="373395"/>
                  </a:cxn>
                </a:cxnLst>
                <a:pathLst>
                  <a:path w="56" h="64">
                    <a:moveTo>
                      <a:pt x="8" y="37"/>
                    </a:moveTo>
                    <a:cubicBezTo>
                      <a:pt x="10" y="37"/>
                      <a:pt x="12" y="37"/>
                      <a:pt x="14" y="37"/>
                    </a:cubicBezTo>
                    <a:cubicBezTo>
                      <a:pt x="16" y="37"/>
                      <a:pt x="17" y="36"/>
                      <a:pt x="18" y="35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6"/>
                      <a:pt x="40" y="36"/>
                      <a:pt x="42" y="36"/>
                    </a:cubicBezTo>
                    <a:cubicBezTo>
                      <a:pt x="44" y="36"/>
                      <a:pt x="45" y="36"/>
                      <a:pt x="47" y="36"/>
                    </a:cubicBezTo>
                    <a:cubicBezTo>
                      <a:pt x="52" y="41"/>
                      <a:pt x="56" y="52"/>
                      <a:pt x="55" y="60"/>
                    </a:cubicBezTo>
                    <a:cubicBezTo>
                      <a:pt x="53" y="61"/>
                      <a:pt x="51" y="62"/>
                      <a:pt x="47" y="62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4" y="64"/>
                      <a:pt x="20" y="64"/>
                      <a:pt x="11" y="63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4" y="62"/>
                      <a:pt x="2" y="61"/>
                      <a:pt x="0" y="60"/>
                    </a:cubicBezTo>
                    <a:cubicBezTo>
                      <a:pt x="1" y="53"/>
                      <a:pt x="2" y="42"/>
                      <a:pt x="8" y="37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5" y="24"/>
                      <a:pt x="14" y="23"/>
                    </a:cubicBezTo>
                    <a:cubicBezTo>
                      <a:pt x="14" y="22"/>
                      <a:pt x="14" y="20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0"/>
                      <a:pt x="14" y="7"/>
                      <a:pt x="17" y="4"/>
                    </a:cubicBezTo>
                    <a:cubicBezTo>
                      <a:pt x="22" y="0"/>
                      <a:pt x="32" y="0"/>
                      <a:pt x="37" y="4"/>
                    </a:cubicBezTo>
                    <a:cubicBezTo>
                      <a:pt x="40" y="6"/>
                      <a:pt x="41" y="11"/>
                      <a:pt x="41" y="17"/>
                    </a:cubicBezTo>
                    <a:cubicBezTo>
                      <a:pt x="41" y="17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20"/>
                      <a:pt x="41" y="22"/>
                      <a:pt x="41" y="23"/>
                    </a:cubicBezTo>
                    <a:cubicBezTo>
                      <a:pt x="40" y="24"/>
                      <a:pt x="40" y="25"/>
                      <a:pt x="39" y="25"/>
                    </a:cubicBezTo>
                    <a:cubicBezTo>
                      <a:pt x="38" y="29"/>
                      <a:pt x="33" y="34"/>
                      <a:pt x="29" y="34"/>
                    </a:cubicBezTo>
                    <a:cubicBezTo>
                      <a:pt x="28" y="34"/>
                      <a:pt x="27" y="34"/>
                      <a:pt x="26" y="34"/>
                    </a:cubicBezTo>
                    <a:cubicBezTo>
                      <a:pt x="21" y="32"/>
                      <a:pt x="18" y="30"/>
                      <a:pt x="16" y="2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8703" y="8288"/>
              <a:ext cx="2547" cy="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>
                  <a:solidFill>
                    <a:schemeClr val="bg1">
                      <a:lumMod val="50000"/>
                    </a:schemeClr>
                  </a:solidFill>
                </a:rPr>
                <a:t>Worker 3</a:t>
              </a:r>
              <a:endParaRPr lang="en-US" altLang="zh-CN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361805" y="5332730"/>
            <a:ext cx="1617345" cy="1896745"/>
            <a:chOff x="18703" y="6117"/>
            <a:chExt cx="2547" cy="2987"/>
          </a:xfrm>
        </p:grpSpPr>
        <p:grpSp>
          <p:nvGrpSpPr>
            <p:cNvPr id="38" name="组合 37"/>
            <p:cNvGrpSpPr/>
            <p:nvPr/>
          </p:nvGrpSpPr>
          <p:grpSpPr>
            <a:xfrm>
              <a:off x="18919" y="6117"/>
              <a:ext cx="2115" cy="2117"/>
              <a:chOff x="4874716" y="1324153"/>
              <a:chExt cx="1548000" cy="1548000"/>
            </a:xfrm>
          </p:grpSpPr>
          <p:sp>
            <p:nvSpPr>
              <p:cNvPr id="39" name="椭圆 38"/>
              <p:cNvSpPr/>
              <p:nvPr/>
            </p:nvSpPr>
            <p:spPr bwMode="auto">
              <a:xfrm>
                <a:off x="4874716" y="1324153"/>
                <a:ext cx="1548000" cy="1548000"/>
              </a:xfrm>
              <a:prstGeom prst="ellipse">
                <a:avLst/>
              </a:prstGeom>
              <a:solidFill>
                <a:srgbClr val="0053A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40" name="Freeform 5"/>
              <p:cNvSpPr>
                <a:spLocks noEditPoints="1"/>
              </p:cNvSpPr>
              <p:nvPr/>
            </p:nvSpPr>
            <p:spPr>
              <a:xfrm>
                <a:off x="5227768" y="1620207"/>
                <a:ext cx="841896" cy="955892"/>
              </a:xfrm>
              <a:custGeom>
                <a:avLst/>
                <a:gdLst/>
                <a:ahLst/>
                <a:cxnLst>
                  <a:cxn ang="0">
                    <a:pos x="120271" y="552625"/>
                  </a:cxn>
                  <a:cxn ang="0">
                    <a:pos x="210474" y="552625"/>
                  </a:cxn>
                  <a:cxn ang="0">
                    <a:pos x="270609" y="522753"/>
                  </a:cxn>
                  <a:cxn ang="0">
                    <a:pos x="375846" y="761726"/>
                  </a:cxn>
                  <a:cxn ang="0">
                    <a:pos x="405914" y="612368"/>
                  </a:cxn>
                  <a:cxn ang="0">
                    <a:pos x="390880" y="597433"/>
                  </a:cxn>
                  <a:cxn ang="0">
                    <a:pos x="390880" y="582497"/>
                  </a:cxn>
                  <a:cxn ang="0">
                    <a:pos x="466050" y="582497"/>
                  </a:cxn>
                  <a:cxn ang="0">
                    <a:pos x="466050" y="597433"/>
                  </a:cxn>
                  <a:cxn ang="0">
                    <a:pos x="451016" y="612368"/>
                  </a:cxn>
                  <a:cxn ang="0">
                    <a:pos x="481083" y="746791"/>
                  </a:cxn>
                  <a:cxn ang="0">
                    <a:pos x="571287" y="537689"/>
                  </a:cxn>
                  <a:cxn ang="0">
                    <a:pos x="631422" y="537689"/>
                  </a:cxn>
                  <a:cxn ang="0">
                    <a:pos x="706591" y="537689"/>
                  </a:cxn>
                  <a:cxn ang="0">
                    <a:pos x="826862" y="896149"/>
                  </a:cxn>
                  <a:cxn ang="0">
                    <a:pos x="706591" y="926020"/>
                  </a:cxn>
                  <a:cxn ang="0">
                    <a:pos x="691557" y="881213"/>
                  </a:cxn>
                  <a:cxn ang="0">
                    <a:pos x="661490" y="940956"/>
                  </a:cxn>
                  <a:cxn ang="0">
                    <a:pos x="165372" y="940956"/>
                  </a:cxn>
                  <a:cxn ang="0">
                    <a:pos x="120271" y="881213"/>
                  </a:cxn>
                  <a:cxn ang="0">
                    <a:pos x="105237" y="926020"/>
                  </a:cxn>
                  <a:cxn ang="0">
                    <a:pos x="0" y="896149"/>
                  </a:cxn>
                  <a:cxn ang="0">
                    <a:pos x="120271" y="552625"/>
                  </a:cxn>
                  <a:cxn ang="0">
                    <a:pos x="240542" y="373395"/>
                  </a:cxn>
                  <a:cxn ang="0">
                    <a:pos x="210474" y="343524"/>
                  </a:cxn>
                  <a:cxn ang="0">
                    <a:pos x="210474" y="283780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55576" y="59743"/>
                  </a:cxn>
                  <a:cxn ang="0">
                    <a:pos x="556253" y="59743"/>
                  </a:cxn>
                  <a:cxn ang="0">
                    <a:pos x="616388" y="253909"/>
                  </a:cxn>
                  <a:cxn ang="0">
                    <a:pos x="616388" y="268845"/>
                  </a:cxn>
                  <a:cxn ang="0">
                    <a:pos x="616388" y="268845"/>
                  </a:cxn>
                  <a:cxn ang="0">
                    <a:pos x="616388" y="283780"/>
                  </a:cxn>
                  <a:cxn ang="0">
                    <a:pos x="616388" y="343524"/>
                  </a:cxn>
                  <a:cxn ang="0">
                    <a:pos x="586320" y="373395"/>
                  </a:cxn>
                  <a:cxn ang="0">
                    <a:pos x="435982" y="507818"/>
                  </a:cxn>
                  <a:cxn ang="0">
                    <a:pos x="390880" y="507818"/>
                  </a:cxn>
                  <a:cxn ang="0">
                    <a:pos x="240542" y="373395"/>
                  </a:cxn>
                </a:cxnLst>
                <a:pathLst>
                  <a:path w="56" h="64">
                    <a:moveTo>
                      <a:pt x="8" y="37"/>
                    </a:moveTo>
                    <a:cubicBezTo>
                      <a:pt x="10" y="37"/>
                      <a:pt x="12" y="37"/>
                      <a:pt x="14" y="37"/>
                    </a:cubicBezTo>
                    <a:cubicBezTo>
                      <a:pt x="16" y="37"/>
                      <a:pt x="17" y="36"/>
                      <a:pt x="18" y="35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6"/>
                      <a:pt x="40" y="36"/>
                      <a:pt x="42" y="36"/>
                    </a:cubicBezTo>
                    <a:cubicBezTo>
                      <a:pt x="44" y="36"/>
                      <a:pt x="45" y="36"/>
                      <a:pt x="47" y="36"/>
                    </a:cubicBezTo>
                    <a:cubicBezTo>
                      <a:pt x="52" y="41"/>
                      <a:pt x="56" y="52"/>
                      <a:pt x="55" y="60"/>
                    </a:cubicBezTo>
                    <a:cubicBezTo>
                      <a:pt x="53" y="61"/>
                      <a:pt x="51" y="62"/>
                      <a:pt x="47" y="62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4" y="64"/>
                      <a:pt x="20" y="64"/>
                      <a:pt x="11" y="63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4" y="62"/>
                      <a:pt x="2" y="61"/>
                      <a:pt x="0" y="60"/>
                    </a:cubicBezTo>
                    <a:cubicBezTo>
                      <a:pt x="1" y="53"/>
                      <a:pt x="2" y="42"/>
                      <a:pt x="8" y="37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5" y="24"/>
                      <a:pt x="14" y="23"/>
                    </a:cubicBezTo>
                    <a:cubicBezTo>
                      <a:pt x="14" y="22"/>
                      <a:pt x="14" y="20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0"/>
                      <a:pt x="14" y="7"/>
                      <a:pt x="17" y="4"/>
                    </a:cubicBezTo>
                    <a:cubicBezTo>
                      <a:pt x="22" y="0"/>
                      <a:pt x="32" y="0"/>
                      <a:pt x="37" y="4"/>
                    </a:cubicBezTo>
                    <a:cubicBezTo>
                      <a:pt x="40" y="6"/>
                      <a:pt x="41" y="11"/>
                      <a:pt x="41" y="17"/>
                    </a:cubicBezTo>
                    <a:cubicBezTo>
                      <a:pt x="41" y="17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20"/>
                      <a:pt x="41" y="22"/>
                      <a:pt x="41" y="23"/>
                    </a:cubicBezTo>
                    <a:cubicBezTo>
                      <a:pt x="40" y="24"/>
                      <a:pt x="40" y="25"/>
                      <a:pt x="39" y="25"/>
                    </a:cubicBezTo>
                    <a:cubicBezTo>
                      <a:pt x="38" y="29"/>
                      <a:pt x="33" y="34"/>
                      <a:pt x="29" y="34"/>
                    </a:cubicBezTo>
                    <a:cubicBezTo>
                      <a:pt x="28" y="34"/>
                      <a:pt x="27" y="34"/>
                      <a:pt x="26" y="34"/>
                    </a:cubicBezTo>
                    <a:cubicBezTo>
                      <a:pt x="21" y="32"/>
                      <a:pt x="18" y="30"/>
                      <a:pt x="16" y="2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18703" y="8288"/>
              <a:ext cx="2547" cy="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>
                  <a:solidFill>
                    <a:schemeClr val="bg1">
                      <a:lumMod val="50000"/>
                    </a:schemeClr>
                  </a:solidFill>
                </a:rPr>
                <a:t>Worker 1</a:t>
              </a:r>
              <a:endParaRPr lang="en-US" altLang="zh-CN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2" name="直接连接符 41"/>
          <p:cNvCxnSpPr>
            <a:stCxn id="3" idx="2"/>
          </p:cNvCxnSpPr>
          <p:nvPr/>
        </p:nvCxnSpPr>
        <p:spPr>
          <a:xfrm flipH="1">
            <a:off x="8281035" y="4328795"/>
            <a:ext cx="3808730" cy="8801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" idx="2"/>
          </p:cNvCxnSpPr>
          <p:nvPr/>
        </p:nvCxnSpPr>
        <p:spPr>
          <a:xfrm flipH="1">
            <a:off x="8281035" y="4328795"/>
            <a:ext cx="3808730" cy="17945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直接连接符 43"/>
          <p:cNvCxnSpPr>
            <a:stCxn id="39" idx="2"/>
          </p:cNvCxnSpPr>
          <p:nvPr/>
        </p:nvCxnSpPr>
        <p:spPr>
          <a:xfrm flipH="1">
            <a:off x="8281035" y="6005195"/>
            <a:ext cx="1217930" cy="10325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直接连接符 44"/>
          <p:cNvCxnSpPr>
            <a:stCxn id="34" idx="2"/>
          </p:cNvCxnSpPr>
          <p:nvPr/>
        </p:nvCxnSpPr>
        <p:spPr>
          <a:xfrm flipH="1" flipV="1">
            <a:off x="8281035" y="7799705"/>
            <a:ext cx="2360930" cy="56769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直接连接符 45"/>
          <p:cNvCxnSpPr>
            <a:stCxn id="34" idx="2"/>
          </p:cNvCxnSpPr>
          <p:nvPr/>
        </p:nvCxnSpPr>
        <p:spPr>
          <a:xfrm flipH="1">
            <a:off x="8281035" y="8367395"/>
            <a:ext cx="2360930" cy="2705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直接连接符 46"/>
          <p:cNvCxnSpPr>
            <a:stCxn id="34" idx="2"/>
          </p:cNvCxnSpPr>
          <p:nvPr/>
        </p:nvCxnSpPr>
        <p:spPr>
          <a:xfrm flipH="1">
            <a:off x="8281035" y="8367395"/>
            <a:ext cx="2360930" cy="11849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直接连接符 47"/>
          <p:cNvCxnSpPr>
            <a:stCxn id="34" idx="2"/>
          </p:cNvCxnSpPr>
          <p:nvPr/>
        </p:nvCxnSpPr>
        <p:spPr>
          <a:xfrm flipH="1">
            <a:off x="8281035" y="8367395"/>
            <a:ext cx="2360930" cy="18707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直接连接符 48"/>
          <p:cNvCxnSpPr>
            <a:stCxn id="29" idx="2"/>
          </p:cNvCxnSpPr>
          <p:nvPr/>
        </p:nvCxnSpPr>
        <p:spPr>
          <a:xfrm flipH="1" flipV="1">
            <a:off x="8281035" y="7037705"/>
            <a:ext cx="4113530" cy="3429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直接连接符 49"/>
          <p:cNvCxnSpPr>
            <a:stCxn id="29" idx="2"/>
          </p:cNvCxnSpPr>
          <p:nvPr/>
        </p:nvCxnSpPr>
        <p:spPr>
          <a:xfrm flipH="1">
            <a:off x="8281035" y="7071995"/>
            <a:ext cx="4113530" cy="7277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圆角矩形标注 51"/>
          <p:cNvSpPr/>
          <p:nvPr/>
        </p:nvSpPr>
        <p:spPr>
          <a:xfrm>
            <a:off x="51435" y="3455670"/>
            <a:ext cx="3047365" cy="2047240"/>
          </a:xfrm>
          <a:prstGeom prst="wedgeRoundRectCallout">
            <a:avLst>
              <a:gd name="adj1" fmla="val 17201"/>
              <a:gd name="adj2" fmla="val 7726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MS Gothic" charset="-128"/>
              </a:rPr>
              <a:t>Who done well deserves lohn!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889794" y="2084387"/>
            <a:ext cx="11887200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Problems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图片 2" descr="work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7435" y="6198870"/>
            <a:ext cx="1638300" cy="1638300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1157605" y="3366770"/>
            <a:ext cx="5785485" cy="2477770"/>
          </a:xfrm>
          <a:prstGeom prst="wedgeEllipseCallout">
            <a:avLst>
              <a:gd name="adj1" fmla="val -14493"/>
              <a:gd name="adj2" fmla="val 6181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6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MS Gothic" charset="-128"/>
              </a:rPr>
              <a:t>I'm genius, I could solve any difficulty of problems</a:t>
            </a:r>
            <a:endParaRPr kumimoji="0" lang="en-US" altLang="en-GB" sz="36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5385435" y="6579870"/>
            <a:ext cx="3318510" cy="827405"/>
          </a:xfrm>
          <a:prstGeom prst="chevr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44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MS Gothic" charset="-128"/>
              </a:rPr>
              <a:t>However</a:t>
            </a:r>
            <a:endParaRPr kumimoji="0" lang="en-US" altLang="en-GB" sz="44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MS Gothic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35745" y="3531870"/>
            <a:ext cx="6976110" cy="6949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>
                    <a:lumMod val="50000"/>
                  </a:schemeClr>
                </a:solidFill>
              </a:rPr>
              <a:t>Result List:</a:t>
            </a:r>
            <a:endParaRPr lang="en-US" altLang="zh-CN" sz="7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0.</a:t>
            </a:r>
            <a:r>
              <a:rPr lang="en-US" altLang="zh-CN" sz="5400">
                <a:solidFill>
                  <a:schemeClr val="bg2">
                    <a:lumMod val="20000"/>
                    <a:lumOff val="80000"/>
                  </a:schemeClr>
                </a:solidFill>
              </a:rPr>
              <a:t>no bad</a:t>
            </a:r>
            <a:endParaRPr lang="en-US" altLang="zh-CN" sz="540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en-US" altLang="zh-CN" sz="5400">
                <a:solidFill>
                  <a:schemeClr val="bg2">
                    <a:lumMod val="40000"/>
                    <a:lumOff val="60000"/>
                  </a:schemeClr>
                </a:solidFill>
              </a:rPr>
              <a:t>so so</a:t>
            </a:r>
            <a:endParaRPr lang="en-US" altLang="zh-CN" sz="540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en-US" altLang="zh-CN" sz="5400">
                <a:solidFill>
                  <a:schemeClr val="bg2">
                    <a:lumMod val="60000"/>
                    <a:lumOff val="40000"/>
                  </a:schemeClr>
                </a:solidFill>
              </a:rPr>
              <a:t>hmmmm.....</a:t>
            </a:r>
            <a:endParaRPr lang="en-US" altLang="zh-CN" sz="540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3.</a:t>
            </a:r>
            <a:r>
              <a:rPr lang="en-US" altLang="zh-CN" sz="5400">
                <a:solidFill>
                  <a:schemeClr val="bg2">
                    <a:lumMod val="75000"/>
                  </a:schemeClr>
                </a:solidFill>
              </a:rPr>
              <a:t>What?</a:t>
            </a:r>
            <a:endParaRPr lang="en-US" altLang="zh-CN" sz="540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4.</a:t>
            </a:r>
            <a:r>
              <a:rPr lang="en-US" altLang="zh-CN" sz="5400">
                <a:solidFill>
                  <a:schemeClr val="bg2">
                    <a:lumMod val="50000"/>
                  </a:schemeClr>
                </a:solidFill>
              </a:rPr>
              <a:t>unacceptable</a:t>
            </a:r>
            <a:endParaRPr lang="en-US" altLang="zh-CN" sz="540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5.</a:t>
            </a:r>
            <a:r>
              <a:rPr lang="en-US" altLang="zh-CN" sz="5400">
                <a:solidFill>
                  <a:schemeClr val="tx1">
                    <a:lumMod val="85000"/>
                    <a:lumOff val="15000"/>
                  </a:schemeClr>
                </a:solidFill>
              </a:rPr>
              <a:t>totally unacceptable</a:t>
            </a:r>
            <a:endParaRPr lang="en-US" altLang="zh-CN" sz="5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6......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pic>
        <p:nvPicPr>
          <p:cNvPr id="3" name="图片 2" descr="work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8075" y="2236470"/>
            <a:ext cx="1638300" cy="1638300"/>
          </a:xfrm>
          <a:prstGeom prst="rect">
            <a:avLst/>
          </a:prstGeom>
        </p:spPr>
      </p:pic>
      <p:sp>
        <p:nvSpPr>
          <p:cNvPr id="2" name="流程图: 决策 1"/>
          <p:cNvSpPr/>
          <p:nvPr/>
        </p:nvSpPr>
        <p:spPr>
          <a:xfrm>
            <a:off x="6071235" y="6798310"/>
            <a:ext cx="4411980" cy="1457960"/>
          </a:xfrm>
          <a:prstGeom prst="flowChartDecis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Competent?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6071235" y="4431030"/>
            <a:ext cx="4411980" cy="161607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Competencablity Varification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Test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cxnSp>
        <p:nvCxnSpPr>
          <p:cNvPr id="10" name="直接箭头连接符 9"/>
          <p:cNvCxnSpPr>
            <a:stCxn id="3" idx="2"/>
            <a:endCxn id="8" idx="0"/>
          </p:cNvCxnSpPr>
          <p:nvPr/>
        </p:nvCxnSpPr>
        <p:spPr>
          <a:xfrm>
            <a:off x="8277225" y="3798570"/>
            <a:ext cx="0" cy="55626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直接箭头连接符 10"/>
          <p:cNvCxnSpPr>
            <a:stCxn id="8" idx="2"/>
            <a:endCxn id="2" idx="0"/>
          </p:cNvCxnSpPr>
          <p:nvPr/>
        </p:nvCxnSpPr>
        <p:spPr>
          <a:xfrm>
            <a:off x="8277225" y="5970905"/>
            <a:ext cx="0" cy="75120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stCxn id="2" idx="2"/>
            <a:endCxn id="14" idx="0"/>
          </p:cNvCxnSpPr>
          <p:nvPr/>
        </p:nvCxnSpPr>
        <p:spPr>
          <a:xfrm flipH="1">
            <a:off x="8269605" y="8256270"/>
            <a:ext cx="7620" cy="14478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7124700" y="8582660"/>
            <a:ext cx="84582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tx2">
                    <a:lumMod val="65000"/>
                    <a:lumOff val="35000"/>
                  </a:schemeClr>
                </a:solidFill>
              </a:rPr>
              <a:t>Yes</a:t>
            </a:r>
            <a:endParaRPr lang="en-US" altLang="zh-CN" sz="32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6985635" y="9704070"/>
            <a:ext cx="2567940" cy="1474470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'Real' Tasks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with Validation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cxnSp>
        <p:nvCxnSpPr>
          <p:cNvPr id="15" name="肘形连接符 14"/>
          <p:cNvCxnSpPr>
            <a:stCxn id="2" idx="3"/>
          </p:cNvCxnSpPr>
          <p:nvPr/>
        </p:nvCxnSpPr>
        <p:spPr>
          <a:xfrm>
            <a:off x="10483215" y="7527290"/>
            <a:ext cx="2141220" cy="171958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文本框 15"/>
          <p:cNvSpPr txBox="1"/>
          <p:nvPr/>
        </p:nvSpPr>
        <p:spPr>
          <a:xfrm>
            <a:off x="10567035" y="7722870"/>
            <a:ext cx="70231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tx2">
                    <a:lumMod val="65000"/>
                    <a:lumOff val="35000"/>
                  </a:schemeClr>
                </a:solidFill>
              </a:rPr>
              <a:t>No</a:t>
            </a:r>
            <a:endParaRPr lang="en-US" altLang="zh-CN" sz="32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853035" y="9018270"/>
            <a:ext cx="86106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tx2">
                    <a:lumMod val="65000"/>
                    <a:lumOff val="35000"/>
                  </a:schemeClr>
                </a:solidFill>
              </a:rPr>
              <a:t>......</a:t>
            </a:r>
            <a:endParaRPr lang="en-US" altLang="zh-CN" sz="32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777308" y="2324780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Basic Ideas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985635" y="1245870"/>
            <a:ext cx="3869690" cy="66802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p>
            <a:pPr algn="ctr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Crowd Flower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图片 3" descr="c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635" y="2084070"/>
            <a:ext cx="11883390" cy="92163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1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435" y="2846070"/>
            <a:ext cx="10058400" cy="7188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1.2.png1.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61435" y="2864168"/>
            <a:ext cx="10058400" cy="7152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-Design">
      <a:majorFont>
        <a:latin typeface="Arial Bold"/>
        <a:ea typeface="MS Gothic"/>
        <a:cs typeface=""/>
      </a:majorFont>
      <a:minorFont>
        <a:latin typeface="Arial Bold"/>
        <a:ea typeface="MS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Larissa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-Design">
      <a:majorFont>
        <a:latin typeface="Arial Bold"/>
        <a:ea typeface="MS Gothic"/>
        <a:cs typeface=""/>
      </a:majorFont>
      <a:minorFont>
        <a:latin typeface="Arial Bold"/>
        <a:ea typeface="MS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1821</Words>
  <Application>Kingsoft Office WPP</Application>
  <PresentationFormat>自定义</PresentationFormat>
  <Paragraphs>213</Paragraphs>
  <Slides>22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Larissa-Design</vt:lpstr>
      <vt:lpstr>Larissa-Design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WebScienceCourse</dc:title>
  <dc:creator>CS Student</dc:creator>
  <cp:keywords>template</cp:keywords>
  <cp:lastModifiedBy>Assassin</cp:lastModifiedBy>
  <cp:revision>525</cp:revision>
  <cp:lastPrinted>2000-09-08T15:30:00Z</cp:lastPrinted>
  <dcterms:created xsi:type="dcterms:W3CDTF">2000-03-09T09:55:00Z</dcterms:created>
  <dcterms:modified xsi:type="dcterms:W3CDTF">2016-01-20T17:59:48Z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